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7" r:id="rId2"/>
    <p:sldId id="283" r:id="rId3"/>
    <p:sldId id="258" r:id="rId4"/>
    <p:sldId id="259" r:id="rId5"/>
    <p:sldId id="282" r:id="rId6"/>
    <p:sldId id="281" r:id="rId7"/>
    <p:sldId id="260" r:id="rId8"/>
    <p:sldId id="261" r:id="rId9"/>
    <p:sldId id="272" r:id="rId10"/>
    <p:sldId id="262" r:id="rId11"/>
    <p:sldId id="263" r:id="rId12"/>
    <p:sldId id="273" r:id="rId13"/>
    <p:sldId id="264" r:id="rId14"/>
    <p:sldId id="265" r:id="rId15"/>
    <p:sldId id="274" r:id="rId16"/>
    <p:sldId id="266" r:id="rId17"/>
    <p:sldId id="267" r:id="rId18"/>
    <p:sldId id="275" r:id="rId19"/>
    <p:sldId id="276" r:id="rId20"/>
    <p:sldId id="268" r:id="rId21"/>
    <p:sldId id="269" r:id="rId22"/>
    <p:sldId id="270" r:id="rId23"/>
    <p:sldId id="277" r:id="rId24"/>
    <p:sldId id="278" r:id="rId25"/>
    <p:sldId id="279" r:id="rId26"/>
    <p:sldId id="280" r:id="rId27"/>
    <p:sldId id="284" r:id="rId28"/>
    <p:sldId id="285" r:id="rId29"/>
    <p:sldId id="286" r:id="rId30"/>
    <p:sldId id="287" r:id="rId31"/>
    <p:sldId id="289" r:id="rId32"/>
    <p:sldId id="290" r:id="rId33"/>
    <p:sldId id="291" r:id="rId34"/>
    <p:sldId id="292" r:id="rId35"/>
    <p:sldId id="293" r:id="rId36"/>
    <p:sldId id="294" r:id="rId37"/>
    <p:sldId id="295" r:id="rId38"/>
    <p:sldId id="297" r:id="rId39"/>
    <p:sldId id="298" r:id="rId40"/>
    <p:sldId id="299" r:id="rId41"/>
    <p:sldId id="301" r:id="rId42"/>
  </p:sldIdLst>
  <p:sldSz cx="9144000" cy="6858000" type="screen4x3"/>
  <p:notesSz cx="6797675"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40" d="100"/>
          <a:sy n="140" d="100"/>
        </p:scale>
        <p:origin x="-804" y="59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5ED62393-8AD0-42B9-A137-6E3A4145E409}" type="datetimeFigureOut">
              <a:rPr lang="zh-CN" altLang="en-US" smtClean="0"/>
              <a:pPr/>
              <a:t>2018/12/19</a:t>
            </a:fld>
            <a:endParaRPr lang="zh-CN" altLang="en-US"/>
          </a:p>
        </p:txBody>
      </p:sp>
      <p:sp>
        <p:nvSpPr>
          <p:cNvPr id="4" name="页脚占位符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E9248F62-8415-4DE3-BCFF-A2467BC3BBD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F7A4C92-E837-44F9-BABA-78EAABD1899E}" type="datetimeFigureOut">
              <a:rPr lang="zh-CN" altLang="en-US" smtClean="0"/>
              <a:pPr/>
              <a:t>2018/12/19</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9FB398F-A070-41DB-86A0-65193C3CA37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xfrm>
            <a:off x="917575" y="744538"/>
            <a:ext cx="4962525" cy="3722687"/>
          </a:xfrm>
          <a:noFill/>
          <a:ln>
            <a:solidFill>
              <a:srgbClr val="000000"/>
            </a:solidFill>
            <a:miter lim="800000"/>
            <a:headEnd/>
            <a:tailEnd/>
          </a:ln>
        </p:spPr>
      </p:sp>
      <p:sp>
        <p:nvSpPr>
          <p:cNvPr id="1843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843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6706F3-BB7D-48A7-991D-8C76F59A5E7D}" type="slidenum">
              <a:rPr lang="zh-CN" altLang="en-US"/>
              <a:pPr fontAlgn="base">
                <a:spcBef>
                  <a:spcPct val="0"/>
                </a:spcBef>
                <a:spcAft>
                  <a:spcPct val="0"/>
                </a:spcAft>
              </a:pPr>
              <a:t>1</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bwMode="auto">
          <a:noFill/>
          <a:ln>
            <a:solidFill>
              <a:srgbClr val="000000"/>
            </a:solidFill>
            <a:miter lim="800000"/>
            <a:headEnd/>
            <a:tailEnd/>
          </a:ln>
        </p:spPr>
      </p:sp>
      <p:sp>
        <p:nvSpPr>
          <p:cNvPr id="2253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253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A82ABC-D289-42F1-AF40-140D7060876B}" type="slidenum">
              <a:rPr lang="zh-CN" altLang="en-US"/>
              <a:pPr fontAlgn="base">
                <a:spcBef>
                  <a:spcPct val="0"/>
                </a:spcBef>
                <a:spcAft>
                  <a:spcPct val="0"/>
                </a:spcAft>
              </a:pPr>
              <a:t>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bwMode="auto">
          <a:noFill/>
          <a:ln>
            <a:solidFill>
              <a:srgbClr val="000000"/>
            </a:solidFill>
            <a:miter lim="800000"/>
            <a:headEnd/>
            <a:tailEnd/>
          </a:ln>
        </p:spPr>
      </p:sp>
      <p:sp>
        <p:nvSpPr>
          <p:cNvPr id="6553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6553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432896-7E69-4835-AED3-1FB8B6126914}" type="slidenum">
              <a:rPr lang="zh-CN" altLang="en-US"/>
              <a:pPr fontAlgn="base">
                <a:spcBef>
                  <a:spcPct val="0"/>
                </a:spcBef>
                <a:spcAft>
                  <a:spcPct val="0"/>
                </a:spcAft>
              </a:pPr>
              <a:t>27</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9FB398F-A070-41DB-86A0-65193C3CA377}" type="slidenum">
              <a:rPr lang="zh-CN" altLang="en-US" smtClean="0"/>
              <a:pPr/>
              <a:t>38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7"/>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5E116F4-E225-4969-822E-E843294C4FE6}" type="datetimeFigureOut">
              <a:rPr lang="zh-CN" altLang="en-US"/>
              <a:pPr>
                <a:defRPr/>
              </a:pPr>
              <a:t>2018/12/19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EE6C1CA-B4AC-4159-B78A-63BA6E6F7B39}" type="slidenum">
              <a:rPr lang="zh-CN" altLang="en-US"/>
              <a:pPr>
                <a:defRPr/>
              </a:pPr>
              <a:t>‹#›</a:t>
            </a:fld>
            <a:endParaRPr lang="zh-CN" altLang="en-US"/>
          </a:p>
        </p:txBody>
      </p:sp>
    </p:spTree>
  </p:cSld>
  <p:clrMapOvr>
    <a:masterClrMapping/>
  </p:clrMapOvr>
  <p:transition spd="slow" advTm="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AC66DCB-9BAE-45EE-A21B-E3CA1959DCE1}" type="datetimeFigureOut">
              <a:rPr lang="zh-CN" altLang="en-US"/>
              <a:pPr>
                <a:defRPr/>
              </a:pPr>
              <a:t>2018/12/19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4185120-AB34-4704-960C-83AE23F078E2}" type="slidenum">
              <a:rPr lang="zh-CN" altLang="en-US"/>
              <a:pPr>
                <a:defRPr/>
              </a:pPr>
              <a:t>‹#›</a:t>
            </a:fld>
            <a:endParaRPr lang="zh-CN" altLang="en-US"/>
          </a:p>
        </p:txBody>
      </p:sp>
    </p:spTree>
  </p:cSld>
  <p:clrMapOvr>
    <a:masterClrMapping/>
  </p:clrMapOvr>
  <p:transition spd="slow" advTm="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2D3B369-0033-42B5-A250-CD3EE96A2563}" type="datetimeFigureOut">
              <a:rPr lang="zh-CN" altLang="en-US"/>
              <a:pPr>
                <a:defRPr/>
              </a:pPr>
              <a:t>2018/12/19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49247BA-835B-4980-B6E5-BE2A843C45A4}" type="slidenum">
              <a:rPr lang="zh-CN" altLang="en-US"/>
              <a:pPr>
                <a:defRPr/>
              </a:pPr>
              <a:t>‹#›</a:t>
            </a:fld>
            <a:endParaRPr lang="zh-CN" altLang="en-US"/>
          </a:p>
        </p:txBody>
      </p:sp>
    </p:spTree>
  </p:cSld>
  <p:clrMapOvr>
    <a:masterClrMapping/>
  </p:clrMapOvr>
  <p:transition spd="slow" advTm="0">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AE66CD8-EECF-4577-8396-D51FCDE60FE0}" type="datetimeFigureOut">
              <a:rPr lang="zh-CN" altLang="en-US"/>
              <a:pPr>
                <a:defRPr/>
              </a:pPr>
              <a:t>2018/12/19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3387C72-D367-409C-A02A-95E5EA721439}" type="slidenum">
              <a:rPr lang="zh-CN" altLang="en-US"/>
              <a:pPr>
                <a:defRPr/>
              </a:pPr>
              <a:t>‹#›</a:t>
            </a:fld>
            <a:endParaRPr lang="zh-CN" altLang="en-US"/>
          </a:p>
        </p:txBody>
      </p:sp>
    </p:spTree>
  </p:cSld>
  <p:clrMapOvr>
    <a:masterClrMapping/>
  </p:clrMapOvr>
  <p:transition spd="slow" advTm="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extBox 1"/>
          <p:cNvSpPr txBox="1"/>
          <p:nvPr userDrawn="1"/>
        </p:nvSpPr>
        <p:spPr>
          <a:xfrm>
            <a:off x="7500958" y="5357826"/>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slow" advTm="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advTm="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B23D6D7-ABC2-44F0-8CA2-9D6A1F99BE54}" type="datetimeFigureOut">
              <a:rPr lang="zh-CN" altLang="en-US"/>
              <a:pPr>
                <a:defRPr/>
              </a:pPr>
              <a:t>2018/12/19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5F408A7-3213-4DE8-B174-42F97A79DF11}" type="slidenum">
              <a:rPr lang="zh-CN" altLang="en-US"/>
              <a:pPr>
                <a:defRPr/>
              </a:pPr>
              <a:t>‹#›</a:t>
            </a:fld>
            <a:endParaRPr lang="zh-CN" altLang="en-US"/>
          </a:p>
        </p:txBody>
      </p:sp>
    </p:spTree>
  </p:cSld>
  <p:clrMapOvr>
    <a:masterClrMapping/>
  </p:clrMapOvr>
  <p:transition spd="slow" advTm="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71146526-4685-49BC-8D80-DBA53A14CA7E}" type="datetimeFigureOut">
              <a:rPr lang="zh-CN" altLang="en-US"/>
              <a:pPr>
                <a:defRPr/>
              </a:pPr>
              <a:t>2018/12/19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96A2F18-D8AF-4183-A5E3-CC171BD54404}" type="slidenum">
              <a:rPr lang="zh-CN" altLang="en-US"/>
              <a:pPr>
                <a:defRPr/>
              </a:pPr>
              <a:t>‹#›</a:t>
            </a:fld>
            <a:endParaRPr lang="zh-CN" altLang="en-US"/>
          </a:p>
        </p:txBody>
      </p:sp>
    </p:spTree>
  </p:cSld>
  <p:clrMapOvr>
    <a:masterClrMapping/>
  </p:clrMapOvr>
  <p:transition spd="slow"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0BEFA435-2D19-4B49-83B6-C21D7309E0D2}" type="datetimeFigureOut">
              <a:rPr lang="zh-CN" altLang="en-US"/>
              <a:pPr>
                <a:defRPr/>
              </a:pPr>
              <a:t>2018/12/19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4D3A7A5-C727-427F-8085-A8D40F6B214A}" type="slidenum">
              <a:rPr lang="zh-CN" altLang="en-US"/>
              <a:pPr>
                <a:defRPr/>
              </a:pPr>
              <a:t>‹#›</a:t>
            </a:fld>
            <a:endParaRPr lang="zh-CN" altLang="en-US"/>
          </a:p>
        </p:txBody>
      </p:sp>
    </p:spTree>
  </p:cSld>
  <p:clrMapOvr>
    <a:masterClrMapping/>
  </p:clrMapOvr>
  <p:transition spd="slow" advTm="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8E60EF3-273F-4CD7-BBA6-ECF04827BA58}" type="datetimeFigureOut">
              <a:rPr lang="zh-CN" altLang="en-US"/>
              <a:pPr>
                <a:defRPr/>
              </a:pPr>
              <a:t>2018/12/19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4ACC4DB-C5FA-4FA4-9E73-235B42D46D2F}" type="slidenum">
              <a:rPr lang="zh-CN" altLang="en-US"/>
              <a:pPr>
                <a:defRPr/>
              </a:pPr>
              <a:t>‹#›</a:t>
            </a:fld>
            <a:endParaRPr lang="zh-CN" altLang="en-US"/>
          </a:p>
        </p:txBody>
      </p:sp>
    </p:spTree>
  </p:cSld>
  <p:clrMapOvr>
    <a:masterClrMapping/>
  </p:clrMapOvr>
  <p:transition spd="slow" advTm="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DE3F75D-E742-4A26-844F-395261BFF74E}" type="datetimeFigureOut">
              <a:rPr lang="zh-CN" altLang="en-US"/>
              <a:pPr>
                <a:defRPr/>
              </a:pPr>
              <a:t>2018/12/19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5790B5B-0BF1-448F-97DC-0EBC2D76155C}" type="slidenum">
              <a:rPr lang="zh-CN" altLang="en-US"/>
              <a:pPr>
                <a:defRPr/>
              </a:pPr>
              <a:t>‹#›</a:t>
            </a:fld>
            <a:endParaRPr lang="zh-CN" altLang="en-US"/>
          </a:p>
        </p:txBody>
      </p:sp>
      <p:sp>
        <p:nvSpPr>
          <p:cNvPr id="6" name="TextBox 5"/>
          <p:cNvSpPr txBox="1"/>
          <p:nvPr userDrawn="1"/>
        </p:nvSpPr>
        <p:spPr>
          <a:xfrm>
            <a:off x="7500958" y="5357826"/>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slow" advTm="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8"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D9927B2-A104-4A2A-89BF-5C6595D8DE50}" type="datetimeFigureOut">
              <a:rPr lang="zh-CN" altLang="en-US"/>
              <a:pPr>
                <a:defRPr/>
              </a:pPr>
              <a:t>2018/12/19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6C1D8BE-0679-481C-9C0F-34C5B4E38195}" type="slidenum">
              <a:rPr lang="zh-CN" altLang="en-US"/>
              <a:pPr>
                <a:defRPr/>
              </a:pPr>
              <a:t>‹#›</a:t>
            </a:fld>
            <a:endParaRPr lang="zh-CN" altLang="en-US"/>
          </a:p>
        </p:txBody>
      </p:sp>
    </p:spTree>
  </p:cSld>
  <p:clrMapOvr>
    <a:masterClrMapping/>
  </p:clrMapOvr>
  <p:transition spd="slow" advTm="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12"/>
            <a:ext cx="82296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62"/>
            <a:ext cx="2133600" cy="366183"/>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E9AE1B05-6085-429D-B580-9095632A241C}" type="datetimeFigureOut">
              <a:rPr lang="zh-CN" altLang="en-US"/>
              <a:pPr>
                <a:defRPr/>
              </a:pPr>
              <a:t>2018/12/19</a:t>
            </a:fld>
            <a:endParaRPr lang="zh-CN" altLang="en-US"/>
          </a:p>
        </p:txBody>
      </p:sp>
      <p:sp>
        <p:nvSpPr>
          <p:cNvPr id="5" name="页脚占位符 4"/>
          <p:cNvSpPr>
            <a:spLocks noGrp="1"/>
          </p:cNvSpPr>
          <p:nvPr>
            <p:ph type="ftr" sz="quarter" idx="3"/>
          </p:nvPr>
        </p:nvSpPr>
        <p:spPr>
          <a:xfrm>
            <a:off x="3124200" y="6356362"/>
            <a:ext cx="28956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62"/>
            <a:ext cx="2133600" cy="366183"/>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7CC7710C-40A6-4CC8-B413-236488890D3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Tm="0">
    <p:cover/>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pitchFamily="2" charset="-122"/>
        </a:defRPr>
      </a:lvl2pPr>
      <a:lvl3pPr algn="ctr" rtl="0" fontAlgn="base">
        <a:spcBef>
          <a:spcPct val="0"/>
        </a:spcBef>
        <a:spcAft>
          <a:spcPct val="0"/>
        </a:spcAft>
        <a:defRPr sz="4400">
          <a:solidFill>
            <a:schemeClr val="tx1"/>
          </a:solidFill>
          <a:latin typeface="Calibri" pitchFamily="34" charset="0"/>
          <a:ea typeface="宋体" pitchFamily="2" charset="-122"/>
        </a:defRPr>
      </a:lvl3pPr>
      <a:lvl4pPr algn="ctr" rtl="0" fontAlgn="base">
        <a:spcBef>
          <a:spcPct val="0"/>
        </a:spcBef>
        <a:spcAft>
          <a:spcPct val="0"/>
        </a:spcAft>
        <a:defRPr sz="4400">
          <a:solidFill>
            <a:schemeClr val="tx1"/>
          </a:solidFill>
          <a:latin typeface="Calibri" pitchFamily="34" charset="0"/>
          <a:ea typeface="宋体" pitchFamily="2" charset="-122"/>
        </a:defRPr>
      </a:lvl4pPr>
      <a:lvl5pPr algn="ctr" rtl="0" fontAlgn="base">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75" y="10584"/>
            <a:ext cx="9144000" cy="4233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410" name="矩形 47"/>
          <p:cNvSpPr>
            <a:spLocks noChangeArrowheads="1"/>
          </p:cNvSpPr>
          <p:nvPr/>
        </p:nvSpPr>
        <p:spPr bwMode="auto">
          <a:xfrm>
            <a:off x="2214546" y="1643049"/>
            <a:ext cx="4755130" cy="1300346"/>
          </a:xfrm>
          <a:prstGeom prst="rect">
            <a:avLst/>
          </a:prstGeom>
          <a:noFill/>
          <a:ln w="9525">
            <a:noFill/>
            <a:miter lim="800000"/>
            <a:headEnd/>
            <a:tailEnd/>
          </a:ln>
        </p:spPr>
        <p:txBody>
          <a:bodyPr wrap="none" lIns="68571" tIns="34285" rIns="68571" bIns="34285">
            <a:spAutoFit/>
          </a:bodyPr>
          <a:lstStyle/>
          <a:p>
            <a:pPr algn="ctr"/>
            <a:r>
              <a:rPr lang="zh-CN" altLang="en-US" sz="4000" b="1" dirty="0">
                <a:solidFill>
                  <a:schemeClr val="bg1"/>
                </a:solidFill>
                <a:latin typeface="微软雅黑" pitchFamily="34" charset="-122"/>
                <a:ea typeface="微软雅黑" pitchFamily="34" charset="-122"/>
              </a:rPr>
              <a:t>六项专项附加</a:t>
            </a:r>
            <a:r>
              <a:rPr lang="zh-CN" altLang="en-US" sz="4000" b="1" dirty="0" smtClean="0">
                <a:solidFill>
                  <a:schemeClr val="bg1"/>
                </a:solidFill>
                <a:latin typeface="微软雅黑" pitchFamily="34" charset="-122"/>
                <a:ea typeface="微软雅黑" pitchFamily="34" charset="-122"/>
              </a:rPr>
              <a:t>扣除</a:t>
            </a:r>
            <a:endParaRPr lang="en-US" altLang="zh-CN" sz="4000" b="1" dirty="0" smtClean="0">
              <a:solidFill>
                <a:schemeClr val="bg1"/>
              </a:solidFill>
              <a:latin typeface="微软雅黑" pitchFamily="34" charset="-122"/>
              <a:ea typeface="微软雅黑" pitchFamily="34" charset="-122"/>
            </a:endParaRPr>
          </a:p>
          <a:p>
            <a:pPr algn="ctr"/>
            <a:r>
              <a:rPr lang="zh-CN" altLang="en-US" sz="4000" b="1" dirty="0" smtClean="0">
                <a:solidFill>
                  <a:schemeClr val="bg1"/>
                </a:solidFill>
                <a:latin typeface="微软雅黑" pitchFamily="34" charset="-122"/>
                <a:ea typeface="微软雅黑" pitchFamily="34" charset="-122"/>
              </a:rPr>
              <a:t>和</a:t>
            </a:r>
            <a:r>
              <a:rPr lang="zh-CN" altLang="en-US" sz="4000" b="1" dirty="0">
                <a:solidFill>
                  <a:schemeClr val="bg1"/>
                </a:solidFill>
                <a:latin typeface="微软雅黑" pitchFamily="34" charset="-122"/>
                <a:ea typeface="微软雅黑" pitchFamily="34" charset="-122"/>
              </a:rPr>
              <a:t>扣缴申报操作指引</a:t>
            </a:r>
            <a:endParaRPr lang="en-US" altLang="zh-CN" sz="4000" b="1" dirty="0">
              <a:solidFill>
                <a:schemeClr val="bg1"/>
              </a:solidFill>
              <a:latin typeface="微软雅黑" pitchFamily="34" charset="-122"/>
              <a:ea typeface="微软雅黑" pitchFamily="34" charset="-122"/>
            </a:endParaRPr>
          </a:p>
        </p:txBody>
      </p:sp>
      <p:sp>
        <p:nvSpPr>
          <p:cNvPr id="17411" name="矩形 1"/>
          <p:cNvSpPr>
            <a:spLocks noChangeArrowheads="1"/>
          </p:cNvSpPr>
          <p:nvPr/>
        </p:nvSpPr>
        <p:spPr bwMode="auto">
          <a:xfrm>
            <a:off x="2281238" y="4508511"/>
            <a:ext cx="4572000" cy="646331"/>
          </a:xfrm>
          <a:prstGeom prst="rect">
            <a:avLst/>
          </a:prstGeom>
          <a:noFill/>
          <a:ln w="9525">
            <a:noFill/>
            <a:miter lim="800000"/>
            <a:headEnd/>
            <a:tailEnd/>
          </a:ln>
        </p:spPr>
        <p:txBody>
          <a:bodyPr>
            <a:spAutoFit/>
          </a:bodyPr>
          <a:lstStyle/>
          <a:p>
            <a:pPr algn="ctr"/>
            <a:endParaRPr lang="en-US" altLang="zh-CN" b="1" dirty="0">
              <a:latin typeface="楷体_GB2312" pitchFamily="49" charset="-122"/>
              <a:ea typeface="楷体_GB2312" pitchFamily="49" charset="-122"/>
            </a:endParaRPr>
          </a:p>
          <a:p>
            <a:pPr algn="ctr"/>
            <a:r>
              <a:rPr lang="en-US" altLang="zh-CN" b="1" dirty="0">
                <a:latin typeface="楷体_GB2312" pitchFamily="49" charset="-122"/>
                <a:ea typeface="楷体_GB2312" pitchFamily="49" charset="-122"/>
              </a:rPr>
              <a:t>2018</a:t>
            </a:r>
            <a:r>
              <a:rPr lang="zh-CN" altLang="en-US" b="1" dirty="0">
                <a:latin typeface="楷体_GB2312" pitchFamily="49" charset="-122"/>
                <a:ea typeface="楷体_GB2312" pitchFamily="49" charset="-122"/>
              </a:rPr>
              <a:t>年</a:t>
            </a:r>
            <a:r>
              <a:rPr lang="en-US" altLang="zh-CN" b="1" dirty="0">
                <a:latin typeface="楷体_GB2312" pitchFamily="49" charset="-122"/>
                <a:ea typeface="楷体_GB2312" pitchFamily="49" charset="-122"/>
              </a:rPr>
              <a:t>12</a:t>
            </a:r>
            <a:r>
              <a:rPr lang="zh-CN" altLang="en-US" b="1" dirty="0" smtClean="0">
                <a:latin typeface="楷体_GB2312" pitchFamily="49" charset="-122"/>
                <a:ea typeface="楷体_GB2312" pitchFamily="49" charset="-122"/>
              </a:rPr>
              <a:t>月</a:t>
            </a:r>
            <a:endParaRPr lang="zh-CN" altLang="en-US" b="1" dirty="0">
              <a:latin typeface="楷体_GB2312" pitchFamily="49" charset="-122"/>
              <a:ea typeface="楷体_GB2312" pitchFamily="49" charset="-122"/>
            </a:endParaRPr>
          </a:p>
        </p:txBody>
      </p:sp>
      <p:sp>
        <p:nvSpPr>
          <p:cNvPr id="5" name="TextBox 4"/>
          <p:cNvSpPr txBox="1"/>
          <p:nvPr/>
        </p:nvSpPr>
        <p:spPr>
          <a:xfrm>
            <a:off x="7500958" y="5357826"/>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62" y="266703"/>
            <a:ext cx="47228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总体情况</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专项附加扣除政策的条件和标准</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69" y="423346"/>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46"/>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46"/>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19" y="840317"/>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 name="组合 13"/>
          <p:cNvGrpSpPr>
            <a:grpSpLocks/>
          </p:cNvGrpSpPr>
          <p:nvPr/>
        </p:nvGrpSpPr>
        <p:grpSpPr bwMode="auto">
          <a:xfrm>
            <a:off x="3059113" y="933452"/>
            <a:ext cx="1136650" cy="1515533"/>
            <a:chOff x="4535488" y="2578100"/>
            <a:chExt cx="1514475" cy="1516063"/>
          </a:xfrm>
        </p:grpSpPr>
        <p:sp>
          <p:nvSpPr>
            <p:cNvPr id="34831" name="任意多边形 15"/>
            <p:cNvSpPr>
              <a:spLocks noChangeArrowheads="1"/>
            </p:cNvSpPr>
            <p:nvPr/>
          </p:nvSpPr>
          <p:spPr bwMode="auto">
            <a:xfrm rot="16200000" flipH="1">
              <a:off x="4534694" y="25788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round/>
              <a:headEnd/>
              <a:tailEnd/>
            </a:ln>
          </p:spPr>
          <p:txBody>
            <a:bodyPr anchor="ctr"/>
            <a:lstStyle/>
            <a:p>
              <a:endParaRPr lang="zh-CN" altLang="en-US"/>
            </a:p>
          </p:txBody>
        </p:sp>
        <p:sp>
          <p:nvSpPr>
            <p:cNvPr id="34832" name="矩形 16"/>
            <p:cNvSpPr>
              <a:spLocks noChangeArrowheads="1"/>
            </p:cNvSpPr>
            <p:nvPr/>
          </p:nvSpPr>
          <p:spPr bwMode="auto">
            <a:xfrm rot="16200000" flipH="1">
              <a:off x="4895850" y="2940050"/>
              <a:ext cx="1154113" cy="1154113"/>
            </a:xfrm>
            <a:prstGeom prst="rect">
              <a:avLst/>
            </a:prstGeom>
            <a:solidFill>
              <a:srgbClr val="FFFFFF"/>
            </a:solidFill>
            <a:ln w="12700">
              <a:solidFill>
                <a:schemeClr val="tx2"/>
              </a:solidFill>
              <a:bevel/>
              <a:headEnd/>
              <a:tailEnd/>
            </a:ln>
          </p:spPr>
          <p:txBody>
            <a:bodyPr vert="eaVert" anchor="ctr"/>
            <a:lstStyle/>
            <a:p>
              <a:pPr algn="ctr"/>
              <a:endParaRPr lang="zh-CN" altLang="zh-CN">
                <a:solidFill>
                  <a:srgbClr val="FFFFFF"/>
                </a:solidFill>
                <a:latin typeface="宋体" pitchFamily="2" charset="-122"/>
                <a:sym typeface="宋体" pitchFamily="2" charset="-122"/>
              </a:endParaRPr>
            </a:p>
          </p:txBody>
        </p:sp>
        <p:sp>
          <p:nvSpPr>
            <p:cNvPr id="34833" name="文本框 13"/>
            <p:cNvSpPr txBox="1">
              <a:spLocks noChangeArrowheads="1"/>
            </p:cNvSpPr>
            <p:nvPr/>
          </p:nvSpPr>
          <p:spPr bwMode="auto">
            <a:xfrm>
              <a:off x="5025552" y="3057797"/>
              <a:ext cx="929520" cy="708134"/>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享受</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条件</a:t>
              </a:r>
            </a:p>
          </p:txBody>
        </p:sp>
      </p:grpSp>
      <p:grpSp>
        <p:nvGrpSpPr>
          <p:cNvPr id="7" name="组合 19"/>
          <p:cNvGrpSpPr>
            <a:grpSpLocks/>
          </p:cNvGrpSpPr>
          <p:nvPr/>
        </p:nvGrpSpPr>
        <p:grpSpPr bwMode="auto">
          <a:xfrm>
            <a:off x="4262438" y="954617"/>
            <a:ext cx="1144587" cy="1513416"/>
            <a:chOff x="6138251" y="2599440"/>
            <a:chExt cx="1527787" cy="1514475"/>
          </a:xfrm>
        </p:grpSpPr>
        <p:sp>
          <p:nvSpPr>
            <p:cNvPr id="34829" name="任意多边形 7"/>
            <p:cNvSpPr>
              <a:spLocks noChangeArrowheads="1"/>
            </p:cNvSpPr>
            <p:nvPr/>
          </p:nvSpPr>
          <p:spPr bwMode="auto">
            <a:xfrm rot="5400000">
              <a:off x="6152356" y="260023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solidFill>
                <a:schemeClr val="tx2"/>
              </a:solidFill>
              <a:round/>
              <a:headEnd/>
              <a:tailEnd/>
            </a:ln>
          </p:spPr>
          <p:txBody>
            <a:bodyPr anchor="ctr"/>
            <a:lstStyle/>
            <a:p>
              <a:endParaRPr lang="zh-CN" altLang="en-US"/>
            </a:p>
          </p:txBody>
        </p:sp>
        <p:sp>
          <p:nvSpPr>
            <p:cNvPr id="34830" name="矩形 8"/>
            <p:cNvSpPr>
              <a:spLocks noChangeArrowheads="1"/>
            </p:cNvSpPr>
            <p:nvPr/>
          </p:nvSpPr>
          <p:spPr bwMode="auto">
            <a:xfrm rot="5400000">
              <a:off x="6139045" y="2947052"/>
              <a:ext cx="1154114" cy="1155701"/>
            </a:xfrm>
            <a:prstGeom prst="rect">
              <a:avLst/>
            </a:prstGeom>
            <a:solidFill>
              <a:srgbClr val="FFFFFF"/>
            </a:solidFill>
            <a:ln w="12700">
              <a:solidFill>
                <a:schemeClr val="tx2"/>
              </a:solidFill>
              <a:bevel/>
              <a:headEnd/>
              <a:tailEnd/>
            </a:ln>
          </p:spPr>
          <p:txBody>
            <a:bodyPr rot="10800000" vert="eaVert" anchor="ctr"/>
            <a:lstStyle/>
            <a:p>
              <a:pPr algn="ctr"/>
              <a:endParaRPr lang="zh-CN" altLang="zh-CN">
                <a:solidFill>
                  <a:srgbClr val="FFFFFF"/>
                </a:solidFill>
                <a:latin typeface="宋体" pitchFamily="2" charset="-122"/>
                <a:sym typeface="宋体" pitchFamily="2" charset="-122"/>
              </a:endParaRPr>
            </a:p>
          </p:txBody>
        </p:sp>
      </p:grpSp>
      <p:sp>
        <p:nvSpPr>
          <p:cNvPr id="34824" name="文本框 13"/>
          <p:cNvSpPr txBox="1">
            <a:spLocks noChangeArrowheads="1"/>
          </p:cNvSpPr>
          <p:nvPr/>
        </p:nvSpPr>
        <p:spPr bwMode="auto">
          <a:xfrm>
            <a:off x="4327543" y="1411817"/>
            <a:ext cx="697627" cy="707886"/>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标准</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方式</a:t>
            </a:r>
          </a:p>
        </p:txBody>
      </p:sp>
      <p:grpSp>
        <p:nvGrpSpPr>
          <p:cNvPr id="8" name="组合 38"/>
          <p:cNvGrpSpPr/>
          <p:nvPr/>
        </p:nvGrpSpPr>
        <p:grpSpPr>
          <a:xfrm>
            <a:off x="225199" y="932725"/>
            <a:ext cx="1090253"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646800"/>
            </a:xfrm>
            <a:prstGeom prst="rect">
              <a:avLst/>
            </a:prstGeom>
            <a:noFill/>
            <a:ln w="38100">
              <a:noFill/>
            </a:ln>
          </p:spPr>
          <p:txBody>
            <a:bodyPr>
              <a:spAutoFit/>
            </a:bodyPr>
            <a:lstStyle/>
            <a:p>
              <a:pPr algn="ctr" eaLnBrk="0" fontAlgn="auto" hangingPunct="0">
                <a:lnSpc>
                  <a:spcPct val="120000"/>
                </a:lnSpc>
                <a:spcBef>
                  <a:spcPts val="0"/>
                </a:spcBef>
                <a:spcAft>
                  <a:spcPts val="0"/>
                </a:spcAft>
                <a:defRPr/>
              </a:pPr>
              <a:r>
                <a:rPr lang="zh-CN" altLang="en-US" sz="2800" b="1" baseline="-3000" dirty="0">
                  <a:solidFill>
                    <a:schemeClr val="bg1"/>
                  </a:solidFill>
                  <a:latin typeface="+mn-lt"/>
                  <a:ea typeface="微软雅黑" panose="020B0503020204020204" pitchFamily="34" charset="-122"/>
                  <a:cs typeface="Arial" panose="020B0604020202020204" pitchFamily="34" charset="0"/>
                </a:rPr>
                <a:t>住房贷款利息</a:t>
              </a:r>
            </a:p>
          </p:txBody>
        </p:sp>
      </p:grpSp>
      <p:cxnSp>
        <p:nvCxnSpPr>
          <p:cNvPr id="10" name="直接连接符 9"/>
          <p:cNvCxnSpPr/>
          <p:nvPr/>
        </p:nvCxnSpPr>
        <p:spPr>
          <a:xfrm>
            <a:off x="4211638"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34827" name="矩形 10"/>
          <p:cNvSpPr>
            <a:spLocks noChangeArrowheads="1"/>
          </p:cNvSpPr>
          <p:nvPr/>
        </p:nvSpPr>
        <p:spPr bwMode="auto">
          <a:xfrm>
            <a:off x="179388" y="2565411"/>
            <a:ext cx="4013200" cy="2554545"/>
          </a:xfrm>
          <a:prstGeom prst="rect">
            <a:avLst/>
          </a:prstGeom>
          <a:noFill/>
          <a:ln w="9525">
            <a:noFill/>
            <a:miter lim="800000"/>
            <a:headEnd/>
            <a:tailEnd/>
          </a:ln>
        </p:spPr>
        <p:txBody>
          <a:bodyPr>
            <a:spAutoFit/>
          </a:bodyPr>
          <a:lstStyle/>
          <a:p>
            <a:r>
              <a:rPr lang="zh-CN" altLang="en-US" sz="1600">
                <a:latin typeface="Calibri" pitchFamily="34" charset="0"/>
              </a:rPr>
              <a:t>本人或者配偶，单独或者共同使用商业银行或住房公积金个人住房贷款，为本人或配偶购买中国境内住房，而发生的首套住房贷款利息支出。</a:t>
            </a:r>
          </a:p>
          <a:p>
            <a:endParaRPr lang="zh-CN" altLang="en-US" sz="1600">
              <a:latin typeface="Calibri" pitchFamily="34" charset="0"/>
            </a:endParaRPr>
          </a:p>
          <a:p>
            <a:r>
              <a:rPr lang="zh-CN" altLang="en-US" sz="1600">
                <a:latin typeface="黑体" pitchFamily="49" charset="-122"/>
                <a:ea typeface="黑体" pitchFamily="49" charset="-122"/>
              </a:rPr>
              <a:t>？首套住房贷款</a:t>
            </a:r>
            <a:endParaRPr lang="zh-CN" altLang="en-US" sz="1600">
              <a:latin typeface="Calibri" pitchFamily="34" charset="0"/>
            </a:endParaRPr>
          </a:p>
          <a:p>
            <a:endParaRPr lang="en-US" altLang="zh-CN" sz="1600">
              <a:solidFill>
                <a:srgbClr val="FF0000"/>
              </a:solidFill>
              <a:latin typeface="Calibri" pitchFamily="34" charset="0"/>
            </a:endParaRPr>
          </a:p>
          <a:p>
            <a:r>
              <a:rPr lang="zh-CN" altLang="en-US" sz="1600">
                <a:latin typeface="Calibri" pitchFamily="34" charset="0"/>
              </a:rPr>
              <a:t>住房贷款利息支出是否符合政策，可查阅贷款合同（协议），或者向办理贷款的银行、住房公积金中心进行咨询。</a:t>
            </a:r>
            <a:endParaRPr lang="zh-CN" altLang="zh-CN" sz="1600">
              <a:latin typeface="Calibri" pitchFamily="34" charset="0"/>
            </a:endParaRPr>
          </a:p>
        </p:txBody>
      </p:sp>
      <p:sp>
        <p:nvSpPr>
          <p:cNvPr id="34828" name="矩形 11"/>
          <p:cNvSpPr>
            <a:spLocks noChangeArrowheads="1"/>
          </p:cNvSpPr>
          <p:nvPr/>
        </p:nvSpPr>
        <p:spPr bwMode="auto">
          <a:xfrm>
            <a:off x="4356100" y="2631035"/>
            <a:ext cx="4032250" cy="1323439"/>
          </a:xfrm>
          <a:prstGeom prst="rect">
            <a:avLst/>
          </a:prstGeom>
          <a:noFill/>
          <a:ln w="9525">
            <a:noFill/>
            <a:miter lim="800000"/>
            <a:headEnd/>
            <a:tailEnd/>
          </a:ln>
        </p:spPr>
        <p:txBody>
          <a:bodyPr>
            <a:spAutoFit/>
          </a:bodyPr>
          <a:lstStyle/>
          <a:p>
            <a:r>
              <a:rPr lang="zh-CN" altLang="en-US" sz="1600">
                <a:latin typeface="Calibri" pitchFamily="34" charset="0"/>
              </a:rPr>
              <a:t>每月</a:t>
            </a:r>
            <a:r>
              <a:rPr lang="en-US" altLang="zh-CN" sz="1600">
                <a:latin typeface="Calibri" pitchFamily="34" charset="0"/>
              </a:rPr>
              <a:t>1000</a:t>
            </a:r>
            <a:r>
              <a:rPr lang="zh-CN" altLang="en-US" sz="1600">
                <a:latin typeface="Calibri" pitchFamily="34" charset="0"/>
              </a:rPr>
              <a:t>元，扣除期限最长不超过</a:t>
            </a:r>
            <a:r>
              <a:rPr lang="en-US" altLang="zh-CN" sz="1600">
                <a:latin typeface="Calibri" pitchFamily="34" charset="0"/>
              </a:rPr>
              <a:t>240</a:t>
            </a:r>
            <a:r>
              <a:rPr lang="zh-CN" altLang="en-US" sz="1600">
                <a:latin typeface="Calibri" pitchFamily="34" charset="0"/>
              </a:rPr>
              <a:t>个月</a:t>
            </a:r>
          </a:p>
          <a:p>
            <a:endParaRPr lang="zh-CN" altLang="en-US" sz="1600">
              <a:latin typeface="Calibri" pitchFamily="34" charset="0"/>
            </a:endParaRPr>
          </a:p>
          <a:p>
            <a:r>
              <a:rPr lang="zh-CN" altLang="en-US" sz="1600">
                <a:latin typeface="Calibri" pitchFamily="34" charset="0"/>
              </a:rPr>
              <a:t>扣除人：夫妻双方约定，可以选择由其中一方扣除。</a:t>
            </a:r>
          </a:p>
          <a:p>
            <a:r>
              <a:rPr lang="zh-CN" altLang="en-US" sz="1600">
                <a:latin typeface="Calibri" pitchFamily="34" charset="0"/>
              </a:rPr>
              <a:t>确定后，一个纳税年度内不变</a:t>
            </a:r>
            <a:endParaRPr lang="zh-CN" altLang="zh-CN" sz="1600">
              <a:latin typeface="Calibri" pitchFamily="34" charset="0"/>
            </a:endParaRPr>
          </a:p>
        </p:txBody>
      </p:sp>
      <p:sp>
        <p:nvSpPr>
          <p:cNvPr id="21" name="TextBox 20"/>
          <p:cNvSpPr txBox="1"/>
          <p:nvPr/>
        </p:nvSpPr>
        <p:spPr>
          <a:xfrm>
            <a:off x="7500958" y="5357826"/>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62" y="266703"/>
            <a:ext cx="47228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总体情况</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专项附加扣除政策的条件和标准</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69" y="423346"/>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46"/>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46"/>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19" y="840317"/>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 name="组合 13"/>
          <p:cNvGrpSpPr>
            <a:grpSpLocks/>
          </p:cNvGrpSpPr>
          <p:nvPr/>
        </p:nvGrpSpPr>
        <p:grpSpPr bwMode="auto">
          <a:xfrm>
            <a:off x="3059113" y="933452"/>
            <a:ext cx="1136650" cy="1515533"/>
            <a:chOff x="4535488" y="2578100"/>
            <a:chExt cx="1514475" cy="1516063"/>
          </a:xfrm>
        </p:grpSpPr>
        <p:sp>
          <p:nvSpPr>
            <p:cNvPr id="35856" name="任意多边形 15"/>
            <p:cNvSpPr>
              <a:spLocks noChangeArrowheads="1"/>
            </p:cNvSpPr>
            <p:nvPr/>
          </p:nvSpPr>
          <p:spPr bwMode="auto">
            <a:xfrm rot="16200000" flipH="1">
              <a:off x="4534694" y="25788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round/>
              <a:headEnd/>
              <a:tailEnd/>
            </a:ln>
          </p:spPr>
          <p:txBody>
            <a:bodyPr anchor="ctr"/>
            <a:lstStyle/>
            <a:p>
              <a:endParaRPr lang="zh-CN" altLang="en-US"/>
            </a:p>
          </p:txBody>
        </p:sp>
        <p:sp>
          <p:nvSpPr>
            <p:cNvPr id="35857" name="矩形 16"/>
            <p:cNvSpPr>
              <a:spLocks noChangeArrowheads="1"/>
            </p:cNvSpPr>
            <p:nvPr/>
          </p:nvSpPr>
          <p:spPr bwMode="auto">
            <a:xfrm rot="16200000" flipH="1">
              <a:off x="4895850" y="2940050"/>
              <a:ext cx="1154113" cy="1154113"/>
            </a:xfrm>
            <a:prstGeom prst="rect">
              <a:avLst/>
            </a:prstGeom>
            <a:solidFill>
              <a:srgbClr val="FFFFFF"/>
            </a:solidFill>
            <a:ln w="12700">
              <a:solidFill>
                <a:schemeClr val="tx2"/>
              </a:solidFill>
              <a:bevel/>
              <a:headEnd/>
              <a:tailEnd/>
            </a:ln>
          </p:spPr>
          <p:txBody>
            <a:bodyPr vert="eaVert" anchor="ctr"/>
            <a:lstStyle/>
            <a:p>
              <a:pPr algn="ctr"/>
              <a:endParaRPr lang="zh-CN" altLang="zh-CN">
                <a:solidFill>
                  <a:srgbClr val="FFFFFF"/>
                </a:solidFill>
                <a:latin typeface="宋体" pitchFamily="2" charset="-122"/>
                <a:sym typeface="宋体" pitchFamily="2" charset="-122"/>
              </a:endParaRPr>
            </a:p>
          </p:txBody>
        </p:sp>
        <p:sp>
          <p:nvSpPr>
            <p:cNvPr id="35858" name="文本框 13"/>
            <p:cNvSpPr txBox="1">
              <a:spLocks noChangeArrowheads="1"/>
            </p:cNvSpPr>
            <p:nvPr/>
          </p:nvSpPr>
          <p:spPr bwMode="auto">
            <a:xfrm>
              <a:off x="5025552" y="3057797"/>
              <a:ext cx="929520" cy="708134"/>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起止</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时间</a:t>
              </a:r>
            </a:p>
          </p:txBody>
        </p:sp>
      </p:grpSp>
      <p:grpSp>
        <p:nvGrpSpPr>
          <p:cNvPr id="7" name="组合 19"/>
          <p:cNvGrpSpPr>
            <a:grpSpLocks/>
          </p:cNvGrpSpPr>
          <p:nvPr/>
        </p:nvGrpSpPr>
        <p:grpSpPr bwMode="auto">
          <a:xfrm>
            <a:off x="4262438" y="954617"/>
            <a:ext cx="1144587" cy="1513416"/>
            <a:chOff x="6138251" y="2599440"/>
            <a:chExt cx="1527787" cy="1514475"/>
          </a:xfrm>
        </p:grpSpPr>
        <p:sp>
          <p:nvSpPr>
            <p:cNvPr id="35854" name="任意多边形 7"/>
            <p:cNvSpPr>
              <a:spLocks noChangeArrowheads="1"/>
            </p:cNvSpPr>
            <p:nvPr/>
          </p:nvSpPr>
          <p:spPr bwMode="auto">
            <a:xfrm rot="5400000">
              <a:off x="6152356" y="260023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solidFill>
                <a:schemeClr val="tx2"/>
              </a:solidFill>
              <a:round/>
              <a:headEnd/>
              <a:tailEnd/>
            </a:ln>
          </p:spPr>
          <p:txBody>
            <a:bodyPr anchor="ctr"/>
            <a:lstStyle/>
            <a:p>
              <a:endParaRPr lang="zh-CN" altLang="en-US"/>
            </a:p>
          </p:txBody>
        </p:sp>
        <p:sp>
          <p:nvSpPr>
            <p:cNvPr id="35855" name="矩形 8"/>
            <p:cNvSpPr>
              <a:spLocks noChangeArrowheads="1"/>
            </p:cNvSpPr>
            <p:nvPr/>
          </p:nvSpPr>
          <p:spPr bwMode="auto">
            <a:xfrm rot="5400000">
              <a:off x="6139045" y="2947052"/>
              <a:ext cx="1154114" cy="1155701"/>
            </a:xfrm>
            <a:prstGeom prst="rect">
              <a:avLst/>
            </a:prstGeom>
            <a:solidFill>
              <a:srgbClr val="FFFFFF"/>
            </a:solidFill>
            <a:ln w="12700">
              <a:solidFill>
                <a:schemeClr val="tx2"/>
              </a:solidFill>
              <a:bevel/>
              <a:headEnd/>
              <a:tailEnd/>
            </a:ln>
          </p:spPr>
          <p:txBody>
            <a:bodyPr rot="10800000" vert="eaVert" anchor="ctr"/>
            <a:lstStyle/>
            <a:p>
              <a:pPr algn="ctr"/>
              <a:endParaRPr lang="zh-CN" altLang="zh-CN">
                <a:solidFill>
                  <a:srgbClr val="FFFFFF"/>
                </a:solidFill>
                <a:latin typeface="宋体" pitchFamily="2" charset="-122"/>
                <a:sym typeface="宋体" pitchFamily="2" charset="-122"/>
              </a:endParaRPr>
            </a:p>
          </p:txBody>
        </p:sp>
      </p:grpSp>
      <p:sp>
        <p:nvSpPr>
          <p:cNvPr id="35848" name="文本框 13"/>
          <p:cNvSpPr txBox="1">
            <a:spLocks noChangeArrowheads="1"/>
          </p:cNvSpPr>
          <p:nvPr/>
        </p:nvSpPr>
        <p:spPr bwMode="auto">
          <a:xfrm>
            <a:off x="4327543" y="1411817"/>
            <a:ext cx="697627" cy="707886"/>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备查</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资料</a:t>
            </a:r>
            <a:endParaRPr lang="en-US" altLang="zh-CN" sz="2000" b="1">
              <a:solidFill>
                <a:schemeClr val="tx2"/>
              </a:solidFill>
              <a:latin typeface="微软雅黑" pitchFamily="34" charset="-122"/>
              <a:ea typeface="微软雅黑" pitchFamily="34" charset="-122"/>
            </a:endParaRPr>
          </a:p>
        </p:txBody>
      </p:sp>
      <p:sp>
        <p:nvSpPr>
          <p:cNvPr id="40" name="六边形 39"/>
          <p:cNvSpPr/>
          <p:nvPr/>
        </p:nvSpPr>
        <p:spPr>
          <a:xfrm>
            <a:off x="225429" y="933451"/>
            <a:ext cx="1090613" cy="12700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35851" name="矩形 10"/>
          <p:cNvSpPr>
            <a:spLocks noChangeArrowheads="1"/>
          </p:cNvSpPr>
          <p:nvPr/>
        </p:nvSpPr>
        <p:spPr bwMode="auto">
          <a:xfrm>
            <a:off x="179388" y="2631017"/>
            <a:ext cx="4013200" cy="1077218"/>
          </a:xfrm>
          <a:prstGeom prst="rect">
            <a:avLst/>
          </a:prstGeom>
          <a:noFill/>
          <a:ln w="9525">
            <a:noFill/>
            <a:miter lim="800000"/>
            <a:headEnd/>
            <a:tailEnd/>
          </a:ln>
        </p:spPr>
        <p:txBody>
          <a:bodyPr>
            <a:spAutoFit/>
          </a:bodyPr>
          <a:lstStyle/>
          <a:p>
            <a:r>
              <a:rPr lang="zh-CN" altLang="en-US" sz="1600">
                <a:latin typeface="Calibri" pitchFamily="34" charset="0"/>
              </a:rPr>
              <a:t>贷款合同约定开始还款的当月</a:t>
            </a:r>
            <a:r>
              <a:rPr lang="en-US" altLang="zh-CN" sz="1600">
                <a:latin typeface="Calibri" pitchFamily="34" charset="0"/>
              </a:rPr>
              <a:t>——</a:t>
            </a:r>
            <a:r>
              <a:rPr lang="zh-CN" altLang="en-US" sz="1600">
                <a:latin typeface="Calibri" pitchFamily="34" charset="0"/>
              </a:rPr>
              <a:t>贷款全部归还或贷款合同终止的当月</a:t>
            </a:r>
          </a:p>
          <a:p>
            <a:endParaRPr lang="zh-CN" altLang="en-US" sz="1600">
              <a:latin typeface="Calibri" pitchFamily="34" charset="0"/>
            </a:endParaRPr>
          </a:p>
          <a:p>
            <a:r>
              <a:rPr lang="zh-CN" altLang="en-US" sz="1600">
                <a:latin typeface="Calibri" pitchFamily="34" charset="0"/>
              </a:rPr>
              <a:t>但扣除期限最长不得超过</a:t>
            </a:r>
            <a:r>
              <a:rPr lang="en-US" altLang="zh-CN" sz="1600">
                <a:latin typeface="Calibri" pitchFamily="34" charset="0"/>
              </a:rPr>
              <a:t>240</a:t>
            </a:r>
            <a:r>
              <a:rPr lang="zh-CN" altLang="en-US" sz="1600">
                <a:latin typeface="Calibri" pitchFamily="34" charset="0"/>
              </a:rPr>
              <a:t>个月。</a:t>
            </a:r>
            <a:endParaRPr lang="zh-CN" altLang="zh-CN" sz="1600">
              <a:latin typeface="Calibri" pitchFamily="34" charset="0"/>
            </a:endParaRPr>
          </a:p>
        </p:txBody>
      </p:sp>
      <p:sp>
        <p:nvSpPr>
          <p:cNvPr id="35852" name="矩形 11"/>
          <p:cNvSpPr>
            <a:spLocks noChangeArrowheads="1"/>
          </p:cNvSpPr>
          <p:nvPr/>
        </p:nvSpPr>
        <p:spPr bwMode="auto">
          <a:xfrm>
            <a:off x="4356100" y="2660663"/>
            <a:ext cx="4032250" cy="584775"/>
          </a:xfrm>
          <a:prstGeom prst="rect">
            <a:avLst/>
          </a:prstGeom>
          <a:noFill/>
          <a:ln w="9525">
            <a:noFill/>
            <a:miter lim="800000"/>
            <a:headEnd/>
            <a:tailEnd/>
          </a:ln>
        </p:spPr>
        <p:txBody>
          <a:bodyPr>
            <a:spAutoFit/>
          </a:bodyPr>
          <a:lstStyle/>
          <a:p>
            <a:r>
              <a:rPr lang="zh-CN" altLang="zh-CN" sz="1600">
                <a:latin typeface="Calibri" pitchFamily="34" charset="0"/>
              </a:rPr>
              <a:t>住房贷款合同</a:t>
            </a:r>
          </a:p>
          <a:p>
            <a:r>
              <a:rPr lang="zh-CN" altLang="zh-CN" sz="1600">
                <a:latin typeface="Calibri" pitchFamily="34" charset="0"/>
              </a:rPr>
              <a:t>贷款还款支出凭证等</a:t>
            </a:r>
          </a:p>
        </p:txBody>
      </p:sp>
      <p:sp>
        <p:nvSpPr>
          <p:cNvPr id="35853" name="文本框 67"/>
          <p:cNvSpPr txBox="1">
            <a:spLocks noChangeArrowheads="1"/>
          </p:cNvSpPr>
          <p:nvPr/>
        </p:nvSpPr>
        <p:spPr bwMode="auto">
          <a:xfrm>
            <a:off x="295282" y="1028700"/>
            <a:ext cx="963613" cy="781752"/>
          </a:xfrm>
          <a:prstGeom prst="rect">
            <a:avLst/>
          </a:prstGeom>
          <a:noFill/>
          <a:ln w="38100">
            <a:noFill/>
            <a:miter lim="800000"/>
            <a:headEnd/>
            <a:tailEnd/>
          </a:ln>
        </p:spPr>
        <p:txBody>
          <a:bodyPr>
            <a:spAutoFit/>
          </a:bodyPr>
          <a:lstStyle/>
          <a:p>
            <a:pPr algn="ctr" eaLnBrk="0" hangingPunct="0">
              <a:lnSpc>
                <a:spcPct val="120000"/>
              </a:lnSpc>
            </a:pPr>
            <a:r>
              <a:rPr lang="zh-CN" altLang="en-US" sz="2800" b="1" baseline="-3000">
                <a:solidFill>
                  <a:schemeClr val="bg1"/>
                </a:solidFill>
                <a:latin typeface="Calibri" pitchFamily="34" charset="0"/>
                <a:ea typeface="微软雅黑" pitchFamily="34" charset="-122"/>
                <a:cs typeface="Arial" pitchFamily="34" charset="0"/>
              </a:rPr>
              <a:t>住房贷款利息</a:t>
            </a:r>
          </a:p>
        </p:txBody>
      </p:sp>
      <p:sp>
        <p:nvSpPr>
          <p:cNvPr id="20" name="TextBox 19"/>
          <p:cNvSpPr txBox="1"/>
          <p:nvPr/>
        </p:nvSpPr>
        <p:spPr>
          <a:xfrm>
            <a:off x="7500958" y="5357826"/>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7" y="266703"/>
            <a:ext cx="49387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操作方法</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填写电子模板</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61" y="423341"/>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41"/>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41"/>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11" y="840317"/>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54278" name="Picture 3"/>
          <p:cNvPicPr>
            <a:picLocks noChangeAspect="1" noChangeArrowheads="1"/>
          </p:cNvPicPr>
          <p:nvPr/>
        </p:nvPicPr>
        <p:blipFill>
          <a:blip r:embed="rId2" cstate="print"/>
          <a:srcRect/>
          <a:stretch>
            <a:fillRect/>
          </a:stretch>
        </p:blipFill>
        <p:spPr bwMode="auto">
          <a:xfrm>
            <a:off x="709624" y="840325"/>
            <a:ext cx="7539037" cy="5962649"/>
          </a:xfrm>
          <a:prstGeom prst="rect">
            <a:avLst/>
          </a:prstGeom>
          <a:noFill/>
          <a:ln w="9525">
            <a:noFill/>
            <a:miter lim="800000"/>
            <a:headEnd/>
            <a:tailEnd/>
          </a:ln>
        </p:spPr>
      </p:pic>
      <p:sp>
        <p:nvSpPr>
          <p:cNvPr id="8" name="TextBox 7"/>
          <p:cNvSpPr txBox="1"/>
          <p:nvPr/>
        </p:nvSpPr>
        <p:spPr>
          <a:xfrm>
            <a:off x="7715272" y="5643578"/>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62" y="266703"/>
            <a:ext cx="47228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总体情况</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专项附加扣除政策的条件和标准</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69" y="423346"/>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46"/>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46"/>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19" y="840317"/>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 name="组合 13"/>
          <p:cNvGrpSpPr>
            <a:grpSpLocks/>
          </p:cNvGrpSpPr>
          <p:nvPr/>
        </p:nvGrpSpPr>
        <p:grpSpPr bwMode="auto">
          <a:xfrm>
            <a:off x="3059113" y="933452"/>
            <a:ext cx="1136650" cy="1515533"/>
            <a:chOff x="4535488" y="2578100"/>
            <a:chExt cx="1514475" cy="1516063"/>
          </a:xfrm>
        </p:grpSpPr>
        <p:sp>
          <p:nvSpPr>
            <p:cNvPr id="36879" name="任意多边形 15"/>
            <p:cNvSpPr>
              <a:spLocks noChangeArrowheads="1"/>
            </p:cNvSpPr>
            <p:nvPr/>
          </p:nvSpPr>
          <p:spPr bwMode="auto">
            <a:xfrm rot="16200000" flipH="1">
              <a:off x="4534694" y="25788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round/>
              <a:headEnd/>
              <a:tailEnd/>
            </a:ln>
          </p:spPr>
          <p:txBody>
            <a:bodyPr anchor="ctr"/>
            <a:lstStyle/>
            <a:p>
              <a:endParaRPr lang="zh-CN" altLang="en-US"/>
            </a:p>
          </p:txBody>
        </p:sp>
        <p:sp>
          <p:nvSpPr>
            <p:cNvPr id="36880" name="矩形 16"/>
            <p:cNvSpPr>
              <a:spLocks noChangeArrowheads="1"/>
            </p:cNvSpPr>
            <p:nvPr/>
          </p:nvSpPr>
          <p:spPr bwMode="auto">
            <a:xfrm rot="16200000" flipH="1">
              <a:off x="4895850" y="2940050"/>
              <a:ext cx="1154113" cy="1154113"/>
            </a:xfrm>
            <a:prstGeom prst="rect">
              <a:avLst/>
            </a:prstGeom>
            <a:solidFill>
              <a:srgbClr val="FFFFFF"/>
            </a:solidFill>
            <a:ln w="12700">
              <a:solidFill>
                <a:schemeClr val="tx2"/>
              </a:solidFill>
              <a:bevel/>
              <a:headEnd/>
              <a:tailEnd/>
            </a:ln>
          </p:spPr>
          <p:txBody>
            <a:bodyPr vert="eaVert" anchor="ctr"/>
            <a:lstStyle/>
            <a:p>
              <a:pPr algn="ctr"/>
              <a:endParaRPr lang="zh-CN" altLang="zh-CN">
                <a:solidFill>
                  <a:srgbClr val="FFFFFF"/>
                </a:solidFill>
                <a:latin typeface="宋体" pitchFamily="2" charset="-122"/>
                <a:sym typeface="宋体" pitchFamily="2" charset="-122"/>
              </a:endParaRPr>
            </a:p>
          </p:txBody>
        </p:sp>
        <p:sp>
          <p:nvSpPr>
            <p:cNvPr id="36881" name="文本框 13"/>
            <p:cNvSpPr txBox="1">
              <a:spLocks noChangeArrowheads="1"/>
            </p:cNvSpPr>
            <p:nvPr/>
          </p:nvSpPr>
          <p:spPr bwMode="auto">
            <a:xfrm>
              <a:off x="5025552" y="3057797"/>
              <a:ext cx="929520" cy="708134"/>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享受</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条件</a:t>
              </a:r>
            </a:p>
          </p:txBody>
        </p:sp>
      </p:grpSp>
      <p:grpSp>
        <p:nvGrpSpPr>
          <p:cNvPr id="7" name="组合 19"/>
          <p:cNvGrpSpPr>
            <a:grpSpLocks/>
          </p:cNvGrpSpPr>
          <p:nvPr/>
        </p:nvGrpSpPr>
        <p:grpSpPr bwMode="auto">
          <a:xfrm>
            <a:off x="4262438" y="954617"/>
            <a:ext cx="1144587" cy="1513416"/>
            <a:chOff x="6138251" y="2599440"/>
            <a:chExt cx="1527787" cy="1514475"/>
          </a:xfrm>
        </p:grpSpPr>
        <p:sp>
          <p:nvSpPr>
            <p:cNvPr id="36877" name="任意多边形 7"/>
            <p:cNvSpPr>
              <a:spLocks noChangeArrowheads="1"/>
            </p:cNvSpPr>
            <p:nvPr/>
          </p:nvSpPr>
          <p:spPr bwMode="auto">
            <a:xfrm rot="5400000">
              <a:off x="6152356" y="260023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solidFill>
                <a:schemeClr val="tx2"/>
              </a:solidFill>
              <a:round/>
              <a:headEnd/>
              <a:tailEnd/>
            </a:ln>
          </p:spPr>
          <p:txBody>
            <a:bodyPr anchor="ctr"/>
            <a:lstStyle/>
            <a:p>
              <a:endParaRPr lang="zh-CN" altLang="en-US"/>
            </a:p>
          </p:txBody>
        </p:sp>
        <p:sp>
          <p:nvSpPr>
            <p:cNvPr id="36878" name="矩形 8"/>
            <p:cNvSpPr>
              <a:spLocks noChangeArrowheads="1"/>
            </p:cNvSpPr>
            <p:nvPr/>
          </p:nvSpPr>
          <p:spPr bwMode="auto">
            <a:xfrm rot="5400000">
              <a:off x="6139045" y="2947052"/>
              <a:ext cx="1154114" cy="1155701"/>
            </a:xfrm>
            <a:prstGeom prst="rect">
              <a:avLst/>
            </a:prstGeom>
            <a:solidFill>
              <a:srgbClr val="FFFFFF"/>
            </a:solidFill>
            <a:ln w="12700">
              <a:solidFill>
                <a:schemeClr val="tx2"/>
              </a:solidFill>
              <a:bevel/>
              <a:headEnd/>
              <a:tailEnd/>
            </a:ln>
          </p:spPr>
          <p:txBody>
            <a:bodyPr rot="10800000" vert="eaVert" anchor="ctr"/>
            <a:lstStyle/>
            <a:p>
              <a:pPr algn="ctr"/>
              <a:endParaRPr lang="zh-CN" altLang="zh-CN">
                <a:solidFill>
                  <a:srgbClr val="FFFFFF"/>
                </a:solidFill>
                <a:latin typeface="宋体" pitchFamily="2" charset="-122"/>
                <a:sym typeface="宋体" pitchFamily="2" charset="-122"/>
              </a:endParaRPr>
            </a:p>
          </p:txBody>
        </p:sp>
      </p:grpSp>
      <p:sp>
        <p:nvSpPr>
          <p:cNvPr id="36872" name="文本框 13"/>
          <p:cNvSpPr txBox="1">
            <a:spLocks noChangeArrowheads="1"/>
          </p:cNvSpPr>
          <p:nvPr/>
        </p:nvSpPr>
        <p:spPr bwMode="auto">
          <a:xfrm>
            <a:off x="4327543" y="1411817"/>
            <a:ext cx="697627" cy="707886"/>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标准</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方式</a:t>
            </a:r>
          </a:p>
        </p:txBody>
      </p:sp>
      <p:grpSp>
        <p:nvGrpSpPr>
          <p:cNvPr id="8" name="组合 38"/>
          <p:cNvGrpSpPr/>
          <p:nvPr/>
        </p:nvGrpSpPr>
        <p:grpSpPr>
          <a:xfrm>
            <a:off x="225199" y="932725"/>
            <a:ext cx="1090253"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646800"/>
            </a:xfrm>
            <a:prstGeom prst="rect">
              <a:avLst/>
            </a:prstGeom>
            <a:noFill/>
            <a:ln w="38100">
              <a:noFill/>
            </a:ln>
          </p:spPr>
          <p:txBody>
            <a:bodyPr>
              <a:spAutoFit/>
            </a:bodyPr>
            <a:lstStyle/>
            <a:p>
              <a:pPr algn="ctr" eaLnBrk="0" fontAlgn="auto" hangingPunct="0">
                <a:lnSpc>
                  <a:spcPct val="120000"/>
                </a:lnSpc>
                <a:spcBef>
                  <a:spcPts val="0"/>
                </a:spcBef>
                <a:spcAft>
                  <a:spcPts val="0"/>
                </a:spcAft>
                <a:defRPr/>
              </a:pPr>
              <a:r>
                <a:rPr lang="zh-CN" altLang="en-US" sz="2800" b="1" baseline="-3000" dirty="0">
                  <a:solidFill>
                    <a:schemeClr val="bg1"/>
                  </a:solidFill>
                  <a:latin typeface="+mn-lt"/>
                  <a:ea typeface="微软雅黑" panose="020B0503020204020204" pitchFamily="34" charset="-122"/>
                  <a:cs typeface="Arial" panose="020B0604020202020204" pitchFamily="34" charset="0"/>
                </a:rPr>
                <a:t>住房</a:t>
              </a:r>
              <a:endParaRPr lang="en-US" altLang="zh-CN" sz="2800" b="1" baseline="-3000" dirty="0">
                <a:solidFill>
                  <a:schemeClr val="bg1"/>
                </a:solidFill>
                <a:latin typeface="+mn-lt"/>
                <a:ea typeface="微软雅黑" panose="020B0503020204020204" pitchFamily="34" charset="-122"/>
                <a:cs typeface="Arial" panose="020B0604020202020204" pitchFamily="34" charset="0"/>
              </a:endParaRPr>
            </a:p>
            <a:p>
              <a:pPr algn="ctr" eaLnBrk="0" fontAlgn="auto" hangingPunct="0">
                <a:lnSpc>
                  <a:spcPct val="120000"/>
                </a:lnSpc>
                <a:spcBef>
                  <a:spcPts val="0"/>
                </a:spcBef>
                <a:spcAft>
                  <a:spcPts val="0"/>
                </a:spcAft>
                <a:defRPr/>
              </a:pPr>
              <a:r>
                <a:rPr lang="zh-CN" altLang="en-US" sz="2800" b="1" baseline="-3000" dirty="0">
                  <a:solidFill>
                    <a:schemeClr val="bg1"/>
                  </a:solidFill>
                  <a:latin typeface="+mn-lt"/>
                  <a:ea typeface="微软雅黑" panose="020B0503020204020204" pitchFamily="34" charset="-122"/>
                  <a:cs typeface="Arial" panose="020B0604020202020204" pitchFamily="34" charset="0"/>
                </a:rPr>
                <a:t>租金</a:t>
              </a:r>
            </a:p>
          </p:txBody>
        </p:sp>
      </p:grpSp>
      <p:cxnSp>
        <p:nvCxnSpPr>
          <p:cNvPr id="10" name="直接连接符 9"/>
          <p:cNvCxnSpPr/>
          <p:nvPr/>
        </p:nvCxnSpPr>
        <p:spPr>
          <a:xfrm>
            <a:off x="4211638"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36875" name="矩形 10"/>
          <p:cNvSpPr>
            <a:spLocks noChangeArrowheads="1"/>
          </p:cNvSpPr>
          <p:nvPr/>
        </p:nvSpPr>
        <p:spPr bwMode="auto">
          <a:xfrm>
            <a:off x="179388" y="2565411"/>
            <a:ext cx="4013200" cy="2554545"/>
          </a:xfrm>
          <a:prstGeom prst="rect">
            <a:avLst/>
          </a:prstGeom>
          <a:noFill/>
          <a:ln w="9525">
            <a:noFill/>
            <a:miter lim="800000"/>
            <a:headEnd/>
            <a:tailEnd/>
          </a:ln>
        </p:spPr>
        <p:txBody>
          <a:bodyPr>
            <a:spAutoFit/>
          </a:bodyPr>
          <a:lstStyle/>
          <a:p>
            <a:r>
              <a:rPr lang="zh-CN" altLang="en-US" sz="1600">
                <a:latin typeface="Calibri" pitchFamily="34" charset="0"/>
              </a:rPr>
              <a:t>在主要工作城市租房，且同时符合以下条件：</a:t>
            </a:r>
          </a:p>
          <a:p>
            <a:r>
              <a:rPr lang="zh-CN" altLang="en-US" sz="1600">
                <a:latin typeface="Calibri" pitchFamily="34" charset="0"/>
              </a:rPr>
              <a:t>（</a:t>
            </a:r>
            <a:r>
              <a:rPr lang="en-US" altLang="zh-CN" sz="1600">
                <a:latin typeface="Calibri" pitchFamily="34" charset="0"/>
              </a:rPr>
              <a:t>1</a:t>
            </a:r>
            <a:r>
              <a:rPr lang="zh-CN" altLang="en-US" sz="1600">
                <a:latin typeface="Calibri" pitchFamily="34" charset="0"/>
              </a:rPr>
              <a:t>）</a:t>
            </a:r>
            <a:r>
              <a:rPr lang="zh-CN" altLang="en-US" sz="1600">
                <a:latin typeface="Calibri" pitchFamily="34" charset="0"/>
                <a:sym typeface="+mn-ea"/>
              </a:rPr>
              <a:t>本人及配偶在主要工作的城市没有自有住房；</a:t>
            </a:r>
            <a:endParaRPr lang="zh-CN" altLang="en-US" sz="1600">
              <a:latin typeface="Calibri" pitchFamily="34" charset="0"/>
            </a:endParaRPr>
          </a:p>
          <a:p>
            <a:r>
              <a:rPr lang="zh-CN" altLang="en-US" sz="1600">
                <a:latin typeface="Calibri" pitchFamily="34" charset="0"/>
              </a:rPr>
              <a:t>（</a:t>
            </a:r>
            <a:r>
              <a:rPr lang="en-US" altLang="zh-CN" sz="1600">
                <a:latin typeface="Calibri" pitchFamily="34" charset="0"/>
              </a:rPr>
              <a:t>2</a:t>
            </a:r>
            <a:r>
              <a:rPr lang="zh-CN" altLang="en-US" sz="1600">
                <a:latin typeface="Calibri" pitchFamily="34" charset="0"/>
              </a:rPr>
              <a:t>）</a:t>
            </a:r>
            <a:r>
              <a:rPr lang="zh-CN" altLang="en-US" sz="1600">
                <a:latin typeface="Calibri" pitchFamily="34" charset="0"/>
                <a:sym typeface="+mn-ea"/>
              </a:rPr>
              <a:t>已经实际发生了住房租金支出；</a:t>
            </a:r>
            <a:endParaRPr lang="zh-CN" altLang="en-US" sz="1600">
              <a:latin typeface="Calibri" pitchFamily="34" charset="0"/>
            </a:endParaRPr>
          </a:p>
          <a:p>
            <a:r>
              <a:rPr lang="zh-CN" altLang="en-US" sz="1600">
                <a:latin typeface="Calibri" pitchFamily="34" charset="0"/>
              </a:rPr>
              <a:t>（</a:t>
            </a:r>
            <a:r>
              <a:rPr lang="en-US" altLang="zh-CN" sz="1600">
                <a:latin typeface="Calibri" pitchFamily="34" charset="0"/>
              </a:rPr>
              <a:t>3</a:t>
            </a:r>
            <a:r>
              <a:rPr lang="zh-CN" altLang="en-US" sz="1600">
                <a:latin typeface="Calibri" pitchFamily="34" charset="0"/>
              </a:rPr>
              <a:t>）本人及配偶在同一纳税年度内，没有享受住房贷款利息专项附加扣除政策。也就是说，住房贷款利息与住房租金两项</a:t>
            </a:r>
          </a:p>
          <a:p>
            <a:r>
              <a:rPr lang="zh-CN" altLang="en-US" sz="1600">
                <a:latin typeface="Calibri" pitchFamily="34" charset="0"/>
              </a:rPr>
              <a:t>扣除政策只能享受其中一项，不能同时享受。</a:t>
            </a:r>
          </a:p>
        </p:txBody>
      </p:sp>
      <p:sp>
        <p:nvSpPr>
          <p:cNvPr id="36876" name="矩形 11"/>
          <p:cNvSpPr>
            <a:spLocks noChangeArrowheads="1"/>
          </p:cNvSpPr>
          <p:nvPr/>
        </p:nvSpPr>
        <p:spPr bwMode="auto">
          <a:xfrm>
            <a:off x="4327528" y="2565413"/>
            <a:ext cx="4608513" cy="3108543"/>
          </a:xfrm>
          <a:prstGeom prst="rect">
            <a:avLst/>
          </a:prstGeom>
          <a:noFill/>
          <a:ln w="9525">
            <a:noFill/>
            <a:miter lim="800000"/>
            <a:headEnd/>
            <a:tailEnd/>
          </a:ln>
        </p:spPr>
        <p:txBody>
          <a:bodyPr>
            <a:spAutoFit/>
          </a:bodyPr>
          <a:lstStyle/>
          <a:p>
            <a:r>
              <a:rPr lang="zh-CN" altLang="en-US" sz="1600">
                <a:latin typeface="Calibri" pitchFamily="34" charset="0"/>
              </a:rPr>
              <a:t>（</a:t>
            </a:r>
            <a:r>
              <a:rPr lang="en-US" altLang="zh-CN" sz="1600">
                <a:latin typeface="Calibri" pitchFamily="34" charset="0"/>
              </a:rPr>
              <a:t>1</a:t>
            </a:r>
            <a:r>
              <a:rPr lang="zh-CN" altLang="en-US" sz="1600">
                <a:latin typeface="Calibri" pitchFamily="34" charset="0"/>
              </a:rPr>
              <a:t>）直辖市、省会（首府）城市、计划单列市以及国务院确定的其他城市：每月</a:t>
            </a:r>
            <a:r>
              <a:rPr lang="en-US" altLang="zh-CN" sz="1600">
                <a:latin typeface="Calibri" pitchFamily="34" charset="0"/>
              </a:rPr>
              <a:t>1500</a:t>
            </a:r>
            <a:r>
              <a:rPr lang="zh-CN" altLang="en-US" sz="1600">
                <a:latin typeface="Calibri" pitchFamily="34" charset="0"/>
              </a:rPr>
              <a:t>元；</a:t>
            </a:r>
            <a:endParaRPr lang="en-US" altLang="zh-CN" sz="1600">
              <a:latin typeface="Calibri" pitchFamily="34" charset="0"/>
            </a:endParaRPr>
          </a:p>
          <a:p>
            <a:r>
              <a:rPr lang="zh-CN" altLang="en-US" sz="1600">
                <a:latin typeface="Calibri" pitchFamily="34" charset="0"/>
              </a:rPr>
              <a:t>（</a:t>
            </a:r>
            <a:r>
              <a:rPr lang="en-US" altLang="zh-CN" sz="1600">
                <a:latin typeface="Calibri" pitchFamily="34" charset="0"/>
              </a:rPr>
              <a:t>2</a:t>
            </a:r>
            <a:r>
              <a:rPr lang="zh-CN" altLang="en-US" sz="1600">
                <a:latin typeface="Calibri" pitchFamily="34" charset="0"/>
              </a:rPr>
              <a:t>）除上述城市以外的市辖区户籍人口超过</a:t>
            </a:r>
            <a:r>
              <a:rPr lang="en-US" altLang="zh-CN" sz="1600">
                <a:latin typeface="Calibri" pitchFamily="34" charset="0"/>
              </a:rPr>
              <a:t>100</a:t>
            </a:r>
            <a:r>
              <a:rPr lang="zh-CN" altLang="en-US" sz="1600">
                <a:latin typeface="Calibri" pitchFamily="34" charset="0"/>
              </a:rPr>
              <a:t>万人的城市：每月</a:t>
            </a:r>
            <a:r>
              <a:rPr lang="en-US" altLang="zh-CN" sz="1600">
                <a:latin typeface="Calibri" pitchFamily="34" charset="0"/>
              </a:rPr>
              <a:t>1100</a:t>
            </a:r>
            <a:r>
              <a:rPr lang="zh-CN" altLang="en-US" sz="1600">
                <a:latin typeface="Calibri" pitchFamily="34" charset="0"/>
              </a:rPr>
              <a:t>元；</a:t>
            </a:r>
            <a:endParaRPr lang="en-US" altLang="zh-CN" sz="1600">
              <a:latin typeface="Calibri" pitchFamily="34" charset="0"/>
            </a:endParaRPr>
          </a:p>
          <a:p>
            <a:r>
              <a:rPr lang="zh-CN" altLang="en-US" sz="1600">
                <a:latin typeface="Calibri" pitchFamily="34" charset="0"/>
              </a:rPr>
              <a:t>（</a:t>
            </a:r>
            <a:r>
              <a:rPr lang="en-US" altLang="zh-CN" sz="1600">
                <a:latin typeface="Calibri" pitchFamily="34" charset="0"/>
              </a:rPr>
              <a:t>3</a:t>
            </a:r>
            <a:r>
              <a:rPr lang="zh-CN" altLang="en-US" sz="1600">
                <a:latin typeface="Calibri" pitchFamily="34" charset="0"/>
              </a:rPr>
              <a:t>）除上述城市以外的，市辖区户籍人口不超过</a:t>
            </a:r>
            <a:r>
              <a:rPr lang="en-US" altLang="zh-CN" sz="1600">
                <a:latin typeface="Calibri" pitchFamily="34" charset="0"/>
              </a:rPr>
              <a:t>100</a:t>
            </a:r>
            <a:r>
              <a:rPr lang="zh-CN" altLang="en-US" sz="1600">
                <a:latin typeface="Calibri" pitchFamily="34" charset="0"/>
              </a:rPr>
              <a:t>万人（含）的城市：每月</a:t>
            </a:r>
            <a:r>
              <a:rPr lang="en-US" altLang="zh-CN" sz="1600">
                <a:latin typeface="Calibri" pitchFamily="34" charset="0"/>
              </a:rPr>
              <a:t>800</a:t>
            </a:r>
            <a:r>
              <a:rPr lang="zh-CN" altLang="en-US" sz="1600">
                <a:latin typeface="Calibri" pitchFamily="34" charset="0"/>
              </a:rPr>
              <a:t>元。</a:t>
            </a:r>
            <a:endParaRPr lang="en-US" altLang="zh-CN" sz="1600">
              <a:latin typeface="Calibri" pitchFamily="34" charset="0"/>
            </a:endParaRPr>
          </a:p>
          <a:p>
            <a:endParaRPr lang="en-US" altLang="zh-CN" sz="400">
              <a:latin typeface="Calibri" pitchFamily="34" charset="0"/>
            </a:endParaRPr>
          </a:p>
          <a:p>
            <a:endParaRPr lang="zh-CN" altLang="en-US" sz="1600">
              <a:latin typeface="Calibri" pitchFamily="34" charset="0"/>
            </a:endParaRPr>
          </a:p>
          <a:p>
            <a:r>
              <a:rPr lang="zh-CN" altLang="en-US" sz="1600">
                <a:latin typeface="Calibri" pitchFamily="34" charset="0"/>
              </a:rPr>
              <a:t>？谁来扣：</a:t>
            </a:r>
          </a:p>
          <a:p>
            <a:r>
              <a:rPr lang="zh-CN" altLang="en-US" sz="1600">
                <a:latin typeface="Calibri" pitchFamily="34" charset="0"/>
              </a:rPr>
              <a:t>如夫妻双方主要工作城市相同的，只能由一方扣除，且为签订租赁住房合同的承租人来扣除；</a:t>
            </a:r>
          </a:p>
          <a:p>
            <a:r>
              <a:rPr lang="zh-CN" altLang="en-US" sz="1600">
                <a:latin typeface="Calibri" pitchFamily="34" charset="0"/>
              </a:rPr>
              <a:t>如夫妻双方主要工作城市不同，且无房的，可按规定标准分别进行扣除。</a:t>
            </a:r>
          </a:p>
        </p:txBody>
      </p:sp>
    </p:spTree>
  </p:cSld>
  <p:clrMapOvr>
    <a:masterClrMapping/>
  </p:clrMapOvr>
  <p:transition spd="med" advTm="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62" y="266703"/>
            <a:ext cx="47228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总体情况</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专项附加扣除政策的条件和标准</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69" y="423346"/>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46"/>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46"/>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19" y="840317"/>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 name="组合 13"/>
          <p:cNvGrpSpPr>
            <a:grpSpLocks/>
          </p:cNvGrpSpPr>
          <p:nvPr/>
        </p:nvGrpSpPr>
        <p:grpSpPr bwMode="auto">
          <a:xfrm>
            <a:off x="3059113" y="933452"/>
            <a:ext cx="1136650" cy="1515533"/>
            <a:chOff x="4535488" y="2578100"/>
            <a:chExt cx="1514475" cy="1516063"/>
          </a:xfrm>
        </p:grpSpPr>
        <p:sp>
          <p:nvSpPr>
            <p:cNvPr id="37904" name="任意多边形 15"/>
            <p:cNvSpPr>
              <a:spLocks noChangeArrowheads="1"/>
            </p:cNvSpPr>
            <p:nvPr/>
          </p:nvSpPr>
          <p:spPr bwMode="auto">
            <a:xfrm rot="16200000" flipH="1">
              <a:off x="4534694" y="25788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round/>
              <a:headEnd/>
              <a:tailEnd/>
            </a:ln>
          </p:spPr>
          <p:txBody>
            <a:bodyPr anchor="ctr"/>
            <a:lstStyle/>
            <a:p>
              <a:endParaRPr lang="zh-CN" altLang="en-US"/>
            </a:p>
          </p:txBody>
        </p:sp>
        <p:sp>
          <p:nvSpPr>
            <p:cNvPr id="37905" name="矩形 16"/>
            <p:cNvSpPr>
              <a:spLocks noChangeArrowheads="1"/>
            </p:cNvSpPr>
            <p:nvPr/>
          </p:nvSpPr>
          <p:spPr bwMode="auto">
            <a:xfrm rot="16200000" flipH="1">
              <a:off x="4895850" y="2940050"/>
              <a:ext cx="1154113" cy="1154113"/>
            </a:xfrm>
            <a:prstGeom prst="rect">
              <a:avLst/>
            </a:prstGeom>
            <a:solidFill>
              <a:srgbClr val="FFFFFF"/>
            </a:solidFill>
            <a:ln w="12700">
              <a:solidFill>
                <a:schemeClr val="tx2"/>
              </a:solidFill>
              <a:bevel/>
              <a:headEnd/>
              <a:tailEnd/>
            </a:ln>
          </p:spPr>
          <p:txBody>
            <a:bodyPr vert="eaVert" anchor="ctr"/>
            <a:lstStyle/>
            <a:p>
              <a:pPr algn="ctr"/>
              <a:endParaRPr lang="zh-CN" altLang="zh-CN">
                <a:solidFill>
                  <a:srgbClr val="FFFFFF"/>
                </a:solidFill>
                <a:latin typeface="宋体" pitchFamily="2" charset="-122"/>
                <a:sym typeface="宋体" pitchFamily="2" charset="-122"/>
              </a:endParaRPr>
            </a:p>
          </p:txBody>
        </p:sp>
        <p:sp>
          <p:nvSpPr>
            <p:cNvPr id="37906" name="文本框 13"/>
            <p:cNvSpPr txBox="1">
              <a:spLocks noChangeArrowheads="1"/>
            </p:cNvSpPr>
            <p:nvPr/>
          </p:nvSpPr>
          <p:spPr bwMode="auto">
            <a:xfrm>
              <a:off x="5025552" y="3057797"/>
              <a:ext cx="929520" cy="708134"/>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起止</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时间</a:t>
              </a:r>
            </a:p>
          </p:txBody>
        </p:sp>
      </p:grpSp>
      <p:grpSp>
        <p:nvGrpSpPr>
          <p:cNvPr id="7" name="组合 19"/>
          <p:cNvGrpSpPr>
            <a:grpSpLocks/>
          </p:cNvGrpSpPr>
          <p:nvPr/>
        </p:nvGrpSpPr>
        <p:grpSpPr bwMode="auto">
          <a:xfrm>
            <a:off x="4262438" y="954617"/>
            <a:ext cx="1144587" cy="1513416"/>
            <a:chOff x="6138251" y="2599440"/>
            <a:chExt cx="1527787" cy="1514475"/>
          </a:xfrm>
        </p:grpSpPr>
        <p:sp>
          <p:nvSpPr>
            <p:cNvPr id="37902" name="任意多边形 7"/>
            <p:cNvSpPr>
              <a:spLocks noChangeArrowheads="1"/>
            </p:cNvSpPr>
            <p:nvPr/>
          </p:nvSpPr>
          <p:spPr bwMode="auto">
            <a:xfrm rot="5400000">
              <a:off x="6152356" y="260023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solidFill>
                <a:schemeClr val="tx2"/>
              </a:solidFill>
              <a:round/>
              <a:headEnd/>
              <a:tailEnd/>
            </a:ln>
          </p:spPr>
          <p:txBody>
            <a:bodyPr anchor="ctr"/>
            <a:lstStyle/>
            <a:p>
              <a:endParaRPr lang="zh-CN" altLang="en-US"/>
            </a:p>
          </p:txBody>
        </p:sp>
        <p:sp>
          <p:nvSpPr>
            <p:cNvPr id="37903" name="矩形 8"/>
            <p:cNvSpPr>
              <a:spLocks noChangeArrowheads="1"/>
            </p:cNvSpPr>
            <p:nvPr/>
          </p:nvSpPr>
          <p:spPr bwMode="auto">
            <a:xfrm rot="5400000">
              <a:off x="6139045" y="2947052"/>
              <a:ext cx="1154114" cy="1155701"/>
            </a:xfrm>
            <a:prstGeom prst="rect">
              <a:avLst/>
            </a:prstGeom>
            <a:solidFill>
              <a:srgbClr val="FFFFFF"/>
            </a:solidFill>
            <a:ln w="12700">
              <a:solidFill>
                <a:schemeClr val="tx2"/>
              </a:solidFill>
              <a:bevel/>
              <a:headEnd/>
              <a:tailEnd/>
            </a:ln>
          </p:spPr>
          <p:txBody>
            <a:bodyPr rot="10800000" vert="eaVert" anchor="ctr"/>
            <a:lstStyle/>
            <a:p>
              <a:pPr algn="ctr"/>
              <a:endParaRPr lang="zh-CN" altLang="zh-CN">
                <a:solidFill>
                  <a:srgbClr val="FFFFFF"/>
                </a:solidFill>
                <a:latin typeface="宋体" pitchFamily="2" charset="-122"/>
                <a:sym typeface="宋体" pitchFamily="2" charset="-122"/>
              </a:endParaRPr>
            </a:p>
          </p:txBody>
        </p:sp>
      </p:grpSp>
      <p:sp>
        <p:nvSpPr>
          <p:cNvPr id="37896" name="文本框 13"/>
          <p:cNvSpPr txBox="1">
            <a:spLocks noChangeArrowheads="1"/>
          </p:cNvSpPr>
          <p:nvPr/>
        </p:nvSpPr>
        <p:spPr bwMode="auto">
          <a:xfrm>
            <a:off x="4327543" y="1411817"/>
            <a:ext cx="697627" cy="707886"/>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备查</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资料</a:t>
            </a:r>
            <a:endParaRPr lang="en-US" altLang="zh-CN" sz="2000" b="1">
              <a:solidFill>
                <a:schemeClr val="tx2"/>
              </a:solidFill>
              <a:latin typeface="微软雅黑" pitchFamily="34" charset="-122"/>
              <a:ea typeface="微软雅黑" pitchFamily="34" charset="-122"/>
            </a:endParaRPr>
          </a:p>
        </p:txBody>
      </p:sp>
      <p:sp>
        <p:nvSpPr>
          <p:cNvPr id="40" name="六边形 39"/>
          <p:cNvSpPr/>
          <p:nvPr/>
        </p:nvSpPr>
        <p:spPr>
          <a:xfrm>
            <a:off x="225429" y="933451"/>
            <a:ext cx="1090613" cy="12700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37899" name="矩形 10"/>
          <p:cNvSpPr>
            <a:spLocks noChangeArrowheads="1"/>
          </p:cNvSpPr>
          <p:nvPr/>
        </p:nvSpPr>
        <p:spPr bwMode="auto">
          <a:xfrm>
            <a:off x="179388" y="2631035"/>
            <a:ext cx="4013200" cy="1323439"/>
          </a:xfrm>
          <a:prstGeom prst="rect">
            <a:avLst/>
          </a:prstGeom>
          <a:noFill/>
          <a:ln w="9525">
            <a:noFill/>
            <a:miter lim="800000"/>
            <a:headEnd/>
            <a:tailEnd/>
          </a:ln>
        </p:spPr>
        <p:txBody>
          <a:bodyPr>
            <a:spAutoFit/>
          </a:bodyPr>
          <a:lstStyle/>
          <a:p>
            <a:endParaRPr lang="zh-CN" altLang="en-US" sz="1600">
              <a:latin typeface="Calibri" pitchFamily="34" charset="0"/>
            </a:endParaRPr>
          </a:p>
          <a:p>
            <a:r>
              <a:rPr lang="zh-CN" altLang="en-US" sz="1600">
                <a:latin typeface="Calibri" pitchFamily="34" charset="0"/>
              </a:rPr>
              <a:t>租赁合同（协议）约定的房屋租赁期开始的当月</a:t>
            </a:r>
            <a:r>
              <a:rPr lang="en-US" altLang="zh-CN" sz="1600">
                <a:latin typeface="Calibri" pitchFamily="34" charset="0"/>
              </a:rPr>
              <a:t>——</a:t>
            </a:r>
            <a:r>
              <a:rPr lang="zh-CN" altLang="en-US" sz="1600">
                <a:latin typeface="Calibri" pitchFamily="34" charset="0"/>
              </a:rPr>
              <a:t>租赁期结束的当月；</a:t>
            </a:r>
          </a:p>
          <a:p>
            <a:r>
              <a:rPr lang="zh-CN" altLang="en-US" sz="1600">
                <a:latin typeface="Calibri" pitchFamily="34" charset="0"/>
              </a:rPr>
              <a:t>提前终止合同（协议）的，以实际租赁行为终止的月份为准。</a:t>
            </a:r>
            <a:endParaRPr lang="zh-CN" altLang="zh-CN" sz="1600">
              <a:latin typeface="Calibri" pitchFamily="34" charset="0"/>
            </a:endParaRPr>
          </a:p>
        </p:txBody>
      </p:sp>
      <p:sp>
        <p:nvSpPr>
          <p:cNvPr id="37900" name="矩形 11"/>
          <p:cNvSpPr>
            <a:spLocks noChangeArrowheads="1"/>
          </p:cNvSpPr>
          <p:nvPr/>
        </p:nvSpPr>
        <p:spPr bwMode="auto">
          <a:xfrm>
            <a:off x="4737100" y="3678767"/>
            <a:ext cx="4032250" cy="338554"/>
          </a:xfrm>
          <a:prstGeom prst="rect">
            <a:avLst/>
          </a:prstGeom>
          <a:noFill/>
          <a:ln w="9525">
            <a:noFill/>
            <a:miter lim="800000"/>
            <a:headEnd/>
            <a:tailEnd/>
          </a:ln>
        </p:spPr>
        <p:txBody>
          <a:bodyPr>
            <a:spAutoFit/>
          </a:bodyPr>
          <a:lstStyle/>
          <a:p>
            <a:r>
              <a:rPr lang="zh-CN" altLang="zh-CN" sz="1600">
                <a:latin typeface="Calibri" pitchFamily="34" charset="0"/>
              </a:rPr>
              <a:t>住房租赁合同或协议等</a:t>
            </a:r>
          </a:p>
        </p:txBody>
      </p:sp>
      <p:sp>
        <p:nvSpPr>
          <p:cNvPr id="37901" name="文本框 67"/>
          <p:cNvSpPr txBox="1">
            <a:spLocks noChangeArrowheads="1"/>
          </p:cNvSpPr>
          <p:nvPr/>
        </p:nvSpPr>
        <p:spPr bwMode="auto">
          <a:xfrm>
            <a:off x="295282" y="1028700"/>
            <a:ext cx="963613" cy="781752"/>
          </a:xfrm>
          <a:prstGeom prst="rect">
            <a:avLst/>
          </a:prstGeom>
          <a:noFill/>
          <a:ln w="38100">
            <a:noFill/>
            <a:miter lim="800000"/>
            <a:headEnd/>
            <a:tailEnd/>
          </a:ln>
        </p:spPr>
        <p:txBody>
          <a:bodyPr>
            <a:spAutoFit/>
          </a:bodyPr>
          <a:lstStyle/>
          <a:p>
            <a:pPr algn="ctr" eaLnBrk="0" hangingPunct="0">
              <a:lnSpc>
                <a:spcPct val="120000"/>
              </a:lnSpc>
            </a:pPr>
            <a:r>
              <a:rPr lang="zh-CN" altLang="en-US" sz="2800" b="1" baseline="-3000">
                <a:solidFill>
                  <a:schemeClr val="bg1"/>
                </a:solidFill>
                <a:latin typeface="Calibri" pitchFamily="34" charset="0"/>
                <a:ea typeface="微软雅黑" pitchFamily="34" charset="-122"/>
                <a:cs typeface="Arial" pitchFamily="34" charset="0"/>
              </a:rPr>
              <a:t>住房</a:t>
            </a:r>
            <a:endParaRPr lang="en-US" altLang="zh-CN" sz="2800" b="1" baseline="-3000">
              <a:solidFill>
                <a:schemeClr val="bg1"/>
              </a:solidFill>
              <a:latin typeface="Calibri" pitchFamily="34" charset="0"/>
              <a:ea typeface="微软雅黑" pitchFamily="34" charset="-122"/>
              <a:cs typeface="Arial" pitchFamily="34" charset="0"/>
            </a:endParaRPr>
          </a:p>
          <a:p>
            <a:pPr algn="ctr" eaLnBrk="0" hangingPunct="0">
              <a:lnSpc>
                <a:spcPct val="120000"/>
              </a:lnSpc>
            </a:pPr>
            <a:r>
              <a:rPr lang="zh-CN" altLang="en-US" sz="2800" b="1" baseline="-3000">
                <a:solidFill>
                  <a:schemeClr val="bg1"/>
                </a:solidFill>
                <a:latin typeface="Calibri" pitchFamily="34" charset="0"/>
                <a:ea typeface="微软雅黑" pitchFamily="34" charset="-122"/>
                <a:cs typeface="Arial" pitchFamily="34" charset="0"/>
              </a:rPr>
              <a:t>租金</a:t>
            </a:r>
          </a:p>
        </p:txBody>
      </p:sp>
      <p:sp>
        <p:nvSpPr>
          <p:cNvPr id="20" name="TextBox 19"/>
          <p:cNvSpPr txBox="1"/>
          <p:nvPr/>
        </p:nvSpPr>
        <p:spPr>
          <a:xfrm>
            <a:off x="7500958" y="5357826"/>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7" y="266703"/>
            <a:ext cx="49387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操作方法</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填写电子模板</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59" y="423340"/>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40"/>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40"/>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09" y="840317"/>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55302" name="Picture 2"/>
          <p:cNvPicPr>
            <a:picLocks noChangeAspect="1" noChangeArrowheads="1"/>
          </p:cNvPicPr>
          <p:nvPr/>
        </p:nvPicPr>
        <p:blipFill>
          <a:blip r:embed="rId2" cstate="print"/>
          <a:srcRect/>
          <a:stretch>
            <a:fillRect/>
          </a:stretch>
        </p:blipFill>
        <p:spPr bwMode="auto">
          <a:xfrm>
            <a:off x="96847" y="840319"/>
            <a:ext cx="8950325" cy="5666316"/>
          </a:xfrm>
          <a:prstGeom prst="rect">
            <a:avLst/>
          </a:prstGeom>
          <a:noFill/>
          <a:ln w="9525">
            <a:noFill/>
            <a:miter lim="800000"/>
            <a:headEnd/>
            <a:tailEnd/>
          </a:ln>
        </p:spPr>
      </p:pic>
      <p:sp>
        <p:nvSpPr>
          <p:cNvPr id="8" name="TextBox 7"/>
          <p:cNvSpPr txBox="1"/>
          <p:nvPr/>
        </p:nvSpPr>
        <p:spPr>
          <a:xfrm>
            <a:off x="7858116" y="6286520"/>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62" y="266703"/>
            <a:ext cx="47228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总体情况</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专项附加扣除政策的条件和标准</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69" y="423346"/>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46"/>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46"/>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19" y="840317"/>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 name="组合 13"/>
          <p:cNvGrpSpPr>
            <a:grpSpLocks/>
          </p:cNvGrpSpPr>
          <p:nvPr/>
        </p:nvGrpSpPr>
        <p:grpSpPr bwMode="auto">
          <a:xfrm>
            <a:off x="3059113" y="933452"/>
            <a:ext cx="1136650" cy="1515533"/>
            <a:chOff x="4535488" y="2578100"/>
            <a:chExt cx="1514475" cy="1516063"/>
          </a:xfrm>
        </p:grpSpPr>
        <p:sp>
          <p:nvSpPr>
            <p:cNvPr id="38927" name="任意多边形 15"/>
            <p:cNvSpPr>
              <a:spLocks noChangeArrowheads="1"/>
            </p:cNvSpPr>
            <p:nvPr/>
          </p:nvSpPr>
          <p:spPr bwMode="auto">
            <a:xfrm rot="16200000" flipH="1">
              <a:off x="4534694" y="25788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round/>
              <a:headEnd/>
              <a:tailEnd/>
            </a:ln>
          </p:spPr>
          <p:txBody>
            <a:bodyPr anchor="ctr"/>
            <a:lstStyle/>
            <a:p>
              <a:endParaRPr lang="zh-CN" altLang="en-US"/>
            </a:p>
          </p:txBody>
        </p:sp>
        <p:sp>
          <p:nvSpPr>
            <p:cNvPr id="38928" name="矩形 16"/>
            <p:cNvSpPr>
              <a:spLocks noChangeArrowheads="1"/>
            </p:cNvSpPr>
            <p:nvPr/>
          </p:nvSpPr>
          <p:spPr bwMode="auto">
            <a:xfrm rot="16200000" flipH="1">
              <a:off x="4895850" y="2940050"/>
              <a:ext cx="1154113" cy="1154113"/>
            </a:xfrm>
            <a:prstGeom prst="rect">
              <a:avLst/>
            </a:prstGeom>
            <a:solidFill>
              <a:srgbClr val="FFFFFF"/>
            </a:solidFill>
            <a:ln w="12700">
              <a:solidFill>
                <a:schemeClr val="tx2"/>
              </a:solidFill>
              <a:bevel/>
              <a:headEnd/>
              <a:tailEnd/>
            </a:ln>
          </p:spPr>
          <p:txBody>
            <a:bodyPr vert="eaVert" anchor="ctr"/>
            <a:lstStyle/>
            <a:p>
              <a:pPr algn="ctr"/>
              <a:endParaRPr lang="zh-CN" altLang="zh-CN">
                <a:solidFill>
                  <a:srgbClr val="FFFFFF"/>
                </a:solidFill>
                <a:latin typeface="宋体" pitchFamily="2" charset="-122"/>
                <a:sym typeface="宋体" pitchFamily="2" charset="-122"/>
              </a:endParaRPr>
            </a:p>
          </p:txBody>
        </p:sp>
        <p:sp>
          <p:nvSpPr>
            <p:cNvPr id="38929" name="文本框 13"/>
            <p:cNvSpPr txBox="1">
              <a:spLocks noChangeArrowheads="1"/>
            </p:cNvSpPr>
            <p:nvPr/>
          </p:nvSpPr>
          <p:spPr bwMode="auto">
            <a:xfrm>
              <a:off x="5025552" y="3057797"/>
              <a:ext cx="929520" cy="708134"/>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享受</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条件</a:t>
              </a:r>
            </a:p>
          </p:txBody>
        </p:sp>
      </p:grpSp>
      <p:grpSp>
        <p:nvGrpSpPr>
          <p:cNvPr id="7" name="组合 19"/>
          <p:cNvGrpSpPr>
            <a:grpSpLocks/>
          </p:cNvGrpSpPr>
          <p:nvPr/>
        </p:nvGrpSpPr>
        <p:grpSpPr bwMode="auto">
          <a:xfrm>
            <a:off x="4262438" y="954617"/>
            <a:ext cx="1144587" cy="1513416"/>
            <a:chOff x="6138251" y="2599440"/>
            <a:chExt cx="1527787" cy="1514475"/>
          </a:xfrm>
        </p:grpSpPr>
        <p:sp>
          <p:nvSpPr>
            <p:cNvPr id="38925" name="任意多边形 7"/>
            <p:cNvSpPr>
              <a:spLocks noChangeArrowheads="1"/>
            </p:cNvSpPr>
            <p:nvPr/>
          </p:nvSpPr>
          <p:spPr bwMode="auto">
            <a:xfrm rot="5400000">
              <a:off x="6152356" y="260023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solidFill>
                <a:schemeClr val="tx2"/>
              </a:solidFill>
              <a:round/>
              <a:headEnd/>
              <a:tailEnd/>
            </a:ln>
          </p:spPr>
          <p:txBody>
            <a:bodyPr anchor="ctr"/>
            <a:lstStyle/>
            <a:p>
              <a:endParaRPr lang="zh-CN" altLang="en-US"/>
            </a:p>
          </p:txBody>
        </p:sp>
        <p:sp>
          <p:nvSpPr>
            <p:cNvPr id="38926" name="矩形 8"/>
            <p:cNvSpPr>
              <a:spLocks noChangeArrowheads="1"/>
            </p:cNvSpPr>
            <p:nvPr/>
          </p:nvSpPr>
          <p:spPr bwMode="auto">
            <a:xfrm rot="5400000">
              <a:off x="6139045" y="2947052"/>
              <a:ext cx="1154114" cy="1155701"/>
            </a:xfrm>
            <a:prstGeom prst="rect">
              <a:avLst/>
            </a:prstGeom>
            <a:solidFill>
              <a:srgbClr val="FFFFFF"/>
            </a:solidFill>
            <a:ln w="12700">
              <a:solidFill>
                <a:schemeClr val="tx2"/>
              </a:solidFill>
              <a:bevel/>
              <a:headEnd/>
              <a:tailEnd/>
            </a:ln>
          </p:spPr>
          <p:txBody>
            <a:bodyPr rot="10800000" vert="eaVert" anchor="ctr"/>
            <a:lstStyle/>
            <a:p>
              <a:pPr algn="ctr"/>
              <a:endParaRPr lang="zh-CN" altLang="zh-CN">
                <a:solidFill>
                  <a:srgbClr val="FFFFFF"/>
                </a:solidFill>
                <a:latin typeface="宋体" pitchFamily="2" charset="-122"/>
                <a:sym typeface="宋体" pitchFamily="2" charset="-122"/>
              </a:endParaRPr>
            </a:p>
          </p:txBody>
        </p:sp>
      </p:grpSp>
      <p:sp>
        <p:nvSpPr>
          <p:cNvPr id="38920" name="文本框 13"/>
          <p:cNvSpPr txBox="1">
            <a:spLocks noChangeArrowheads="1"/>
          </p:cNvSpPr>
          <p:nvPr/>
        </p:nvSpPr>
        <p:spPr bwMode="auto">
          <a:xfrm>
            <a:off x="4327543" y="1411817"/>
            <a:ext cx="697627" cy="707886"/>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标准</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方式</a:t>
            </a:r>
          </a:p>
        </p:txBody>
      </p:sp>
      <p:grpSp>
        <p:nvGrpSpPr>
          <p:cNvPr id="8" name="组合 38"/>
          <p:cNvGrpSpPr/>
          <p:nvPr/>
        </p:nvGrpSpPr>
        <p:grpSpPr>
          <a:xfrm>
            <a:off x="225199" y="932725"/>
            <a:ext cx="1090253"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646800"/>
            </a:xfrm>
            <a:prstGeom prst="rect">
              <a:avLst/>
            </a:prstGeom>
            <a:noFill/>
            <a:ln w="38100">
              <a:noFill/>
            </a:ln>
          </p:spPr>
          <p:txBody>
            <a:bodyPr>
              <a:spAutoFit/>
            </a:bodyPr>
            <a:lstStyle/>
            <a:p>
              <a:pPr algn="ctr" eaLnBrk="0" fontAlgn="auto" hangingPunct="0">
                <a:lnSpc>
                  <a:spcPct val="120000"/>
                </a:lnSpc>
                <a:spcBef>
                  <a:spcPts val="0"/>
                </a:spcBef>
                <a:spcAft>
                  <a:spcPts val="0"/>
                </a:spcAft>
                <a:defRPr/>
              </a:pPr>
              <a:r>
                <a:rPr lang="zh-CN" altLang="en-US" sz="2800" b="1" baseline="-3000" dirty="0">
                  <a:solidFill>
                    <a:schemeClr val="bg1"/>
                  </a:solidFill>
                  <a:latin typeface="+mn-lt"/>
                  <a:ea typeface="微软雅黑" panose="020B0503020204020204" pitchFamily="34" charset="-122"/>
                  <a:cs typeface="Arial" panose="020B0604020202020204" pitchFamily="34" charset="0"/>
                </a:rPr>
                <a:t>赡养</a:t>
              </a:r>
              <a:endParaRPr lang="en-US" altLang="zh-CN" sz="2800" b="1" baseline="-3000" dirty="0">
                <a:solidFill>
                  <a:schemeClr val="bg1"/>
                </a:solidFill>
                <a:latin typeface="+mn-lt"/>
                <a:ea typeface="微软雅黑" panose="020B0503020204020204" pitchFamily="34" charset="-122"/>
                <a:cs typeface="Arial" panose="020B0604020202020204" pitchFamily="34" charset="0"/>
              </a:endParaRPr>
            </a:p>
            <a:p>
              <a:pPr algn="ctr" eaLnBrk="0" fontAlgn="auto" hangingPunct="0">
                <a:lnSpc>
                  <a:spcPct val="120000"/>
                </a:lnSpc>
                <a:spcBef>
                  <a:spcPts val="0"/>
                </a:spcBef>
                <a:spcAft>
                  <a:spcPts val="0"/>
                </a:spcAft>
                <a:defRPr/>
              </a:pPr>
              <a:r>
                <a:rPr lang="zh-CN" altLang="en-US" sz="2800" b="1" baseline="-3000" dirty="0">
                  <a:solidFill>
                    <a:schemeClr val="bg1"/>
                  </a:solidFill>
                  <a:latin typeface="+mn-lt"/>
                  <a:ea typeface="微软雅黑" panose="020B0503020204020204" pitchFamily="34" charset="-122"/>
                  <a:cs typeface="Arial" panose="020B0604020202020204" pitchFamily="34" charset="0"/>
                </a:rPr>
                <a:t>老人</a:t>
              </a:r>
            </a:p>
          </p:txBody>
        </p:sp>
      </p:grpSp>
      <p:cxnSp>
        <p:nvCxnSpPr>
          <p:cNvPr id="10" name="直接连接符 9"/>
          <p:cNvCxnSpPr/>
          <p:nvPr/>
        </p:nvCxnSpPr>
        <p:spPr>
          <a:xfrm>
            <a:off x="4211638"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38923" name="矩形 10"/>
          <p:cNvSpPr>
            <a:spLocks noChangeArrowheads="1"/>
          </p:cNvSpPr>
          <p:nvPr/>
        </p:nvSpPr>
        <p:spPr bwMode="auto">
          <a:xfrm>
            <a:off x="107950" y="2565400"/>
            <a:ext cx="4013200" cy="1569660"/>
          </a:xfrm>
          <a:prstGeom prst="rect">
            <a:avLst/>
          </a:prstGeom>
          <a:noFill/>
          <a:ln w="9525">
            <a:noFill/>
            <a:miter lim="800000"/>
            <a:headEnd/>
            <a:tailEnd/>
          </a:ln>
        </p:spPr>
        <p:txBody>
          <a:bodyPr>
            <a:spAutoFit/>
          </a:bodyPr>
          <a:lstStyle/>
          <a:p>
            <a:endParaRPr lang="zh-CN" altLang="en-US" sz="1600">
              <a:latin typeface="Calibri" pitchFamily="34" charset="0"/>
            </a:endParaRPr>
          </a:p>
          <a:p>
            <a:r>
              <a:rPr lang="zh-CN" altLang="en-US" sz="1600">
                <a:latin typeface="Calibri" pitchFamily="34" charset="0"/>
              </a:rPr>
              <a:t>被赡养人年满</a:t>
            </a:r>
            <a:r>
              <a:rPr lang="en-US" altLang="zh-CN" sz="1600">
                <a:latin typeface="Calibri" pitchFamily="34" charset="0"/>
              </a:rPr>
              <a:t>60</a:t>
            </a:r>
            <a:r>
              <a:rPr lang="zh-CN" altLang="en-US" sz="1600">
                <a:latin typeface="Calibri" pitchFamily="34" charset="0"/>
              </a:rPr>
              <a:t>周岁（含）</a:t>
            </a:r>
          </a:p>
          <a:p>
            <a:endParaRPr lang="zh-CN" altLang="en-US" sz="1600">
              <a:latin typeface="Calibri" pitchFamily="34" charset="0"/>
            </a:endParaRPr>
          </a:p>
          <a:p>
            <a:r>
              <a:rPr lang="zh-CN" altLang="en-US" sz="1600">
                <a:latin typeface="Calibri" pitchFamily="34" charset="0"/>
              </a:rPr>
              <a:t>被赡养人</a:t>
            </a:r>
            <a:r>
              <a:rPr lang="en-US" altLang="zh-CN" sz="1600">
                <a:latin typeface="Calibri" pitchFamily="34" charset="0"/>
              </a:rPr>
              <a:t>——</a:t>
            </a:r>
            <a:r>
              <a:rPr lang="zh-CN" altLang="en-US" sz="1600">
                <a:latin typeface="Calibri" pitchFamily="34" charset="0"/>
              </a:rPr>
              <a:t>父母（生父母、继父母、养父母），以及子女均已去世的祖父母、外祖父母。</a:t>
            </a:r>
          </a:p>
        </p:txBody>
      </p:sp>
      <p:sp>
        <p:nvSpPr>
          <p:cNvPr id="38924" name="矩形 11"/>
          <p:cNvSpPr>
            <a:spLocks noChangeArrowheads="1"/>
          </p:cNvSpPr>
          <p:nvPr/>
        </p:nvSpPr>
        <p:spPr bwMode="auto">
          <a:xfrm>
            <a:off x="4356100" y="2631029"/>
            <a:ext cx="4692650" cy="2554545"/>
          </a:xfrm>
          <a:prstGeom prst="rect">
            <a:avLst/>
          </a:prstGeom>
          <a:noFill/>
          <a:ln w="9525">
            <a:noFill/>
            <a:miter lim="800000"/>
            <a:headEnd/>
            <a:tailEnd/>
          </a:ln>
        </p:spPr>
        <p:txBody>
          <a:bodyPr>
            <a:spAutoFit/>
          </a:bodyPr>
          <a:lstStyle/>
          <a:p>
            <a:endParaRPr lang="en-US" altLang="zh-CN" sz="1600">
              <a:latin typeface="Calibri" pitchFamily="34" charset="0"/>
            </a:endParaRPr>
          </a:p>
          <a:p>
            <a:r>
              <a:rPr lang="zh-CN" altLang="en-US" sz="1600">
                <a:latin typeface="Calibri" pitchFamily="34" charset="0"/>
              </a:rPr>
              <a:t>纳税人为独生子女：每月</a:t>
            </a:r>
            <a:r>
              <a:rPr lang="en-US" altLang="zh-CN" sz="1600">
                <a:latin typeface="Calibri" pitchFamily="34" charset="0"/>
              </a:rPr>
              <a:t>2000</a:t>
            </a:r>
            <a:r>
              <a:rPr lang="zh-CN" altLang="en-US" sz="1600">
                <a:latin typeface="Calibri" pitchFamily="34" charset="0"/>
              </a:rPr>
              <a:t>元</a:t>
            </a:r>
            <a:endParaRPr lang="en-US" altLang="zh-CN" sz="1600">
              <a:latin typeface="Calibri" pitchFamily="34" charset="0"/>
            </a:endParaRPr>
          </a:p>
          <a:p>
            <a:endParaRPr lang="zh-CN" altLang="en-US" sz="1600">
              <a:latin typeface="Calibri" pitchFamily="34" charset="0"/>
            </a:endParaRPr>
          </a:p>
          <a:p>
            <a:r>
              <a:rPr lang="zh-CN" altLang="en-US" sz="1600">
                <a:latin typeface="Calibri" pitchFamily="34" charset="0"/>
              </a:rPr>
              <a:t>纳税人为非独生子女，可以兄弟姐妹分摊每月</a:t>
            </a:r>
            <a:r>
              <a:rPr lang="en-US" altLang="zh-CN" sz="1600">
                <a:latin typeface="Calibri" pitchFamily="34" charset="0"/>
              </a:rPr>
              <a:t>2000</a:t>
            </a:r>
            <a:r>
              <a:rPr lang="zh-CN" altLang="en-US" sz="1600">
                <a:latin typeface="Calibri" pitchFamily="34" charset="0"/>
              </a:rPr>
              <a:t>元的扣除额度，但每人分摊的额度不能超过每月</a:t>
            </a:r>
            <a:r>
              <a:rPr lang="en-US" altLang="zh-CN" sz="1600">
                <a:latin typeface="Calibri" pitchFamily="34" charset="0"/>
              </a:rPr>
              <a:t>1000</a:t>
            </a:r>
            <a:r>
              <a:rPr lang="zh-CN" altLang="en-US" sz="1600">
                <a:latin typeface="Calibri" pitchFamily="34" charset="0"/>
              </a:rPr>
              <a:t>元。</a:t>
            </a:r>
          </a:p>
          <a:p>
            <a:r>
              <a:rPr lang="zh-CN" altLang="en-US" sz="1600">
                <a:latin typeface="Calibri" pitchFamily="34" charset="0"/>
              </a:rPr>
              <a:t>具体分摊的方式：均摊、约定、指定分摊</a:t>
            </a:r>
          </a:p>
          <a:p>
            <a:endParaRPr lang="zh-CN" altLang="en-US" sz="1600">
              <a:latin typeface="Calibri" pitchFamily="34" charset="0"/>
            </a:endParaRPr>
          </a:p>
          <a:p>
            <a:r>
              <a:rPr lang="zh-CN" altLang="en-US" sz="1600">
                <a:latin typeface="Calibri" pitchFamily="34" charset="0"/>
              </a:rPr>
              <a:t>约定或指定分摊的，需签订书面分摊协议</a:t>
            </a:r>
          </a:p>
          <a:p>
            <a:r>
              <a:rPr lang="zh-CN" altLang="en-US" sz="1600">
                <a:latin typeface="Calibri" pitchFamily="34" charset="0"/>
              </a:rPr>
              <a:t>具体分摊方式和额度确定后，一个纳税年度不变</a:t>
            </a:r>
          </a:p>
        </p:txBody>
      </p:sp>
      <p:sp>
        <p:nvSpPr>
          <p:cNvPr id="21" name="TextBox 20"/>
          <p:cNvSpPr txBox="1"/>
          <p:nvPr/>
        </p:nvSpPr>
        <p:spPr>
          <a:xfrm>
            <a:off x="7500958" y="5357826"/>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62" y="266703"/>
            <a:ext cx="47228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总体情况</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专项附加扣除政策的条件和标准</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69" y="423346"/>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46"/>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46"/>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19" y="840317"/>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 name="组合 13"/>
          <p:cNvGrpSpPr>
            <a:grpSpLocks/>
          </p:cNvGrpSpPr>
          <p:nvPr/>
        </p:nvGrpSpPr>
        <p:grpSpPr bwMode="auto">
          <a:xfrm>
            <a:off x="3059113" y="933452"/>
            <a:ext cx="1136650" cy="1515533"/>
            <a:chOff x="4535488" y="2578100"/>
            <a:chExt cx="1514475" cy="1516063"/>
          </a:xfrm>
        </p:grpSpPr>
        <p:sp>
          <p:nvSpPr>
            <p:cNvPr id="39952" name="任意多边形 15"/>
            <p:cNvSpPr>
              <a:spLocks noChangeArrowheads="1"/>
            </p:cNvSpPr>
            <p:nvPr/>
          </p:nvSpPr>
          <p:spPr bwMode="auto">
            <a:xfrm rot="16200000" flipH="1">
              <a:off x="4534694" y="25788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round/>
              <a:headEnd/>
              <a:tailEnd/>
            </a:ln>
          </p:spPr>
          <p:txBody>
            <a:bodyPr anchor="ctr"/>
            <a:lstStyle/>
            <a:p>
              <a:endParaRPr lang="zh-CN" altLang="en-US"/>
            </a:p>
          </p:txBody>
        </p:sp>
        <p:sp>
          <p:nvSpPr>
            <p:cNvPr id="39953" name="矩形 16"/>
            <p:cNvSpPr>
              <a:spLocks noChangeArrowheads="1"/>
            </p:cNvSpPr>
            <p:nvPr/>
          </p:nvSpPr>
          <p:spPr bwMode="auto">
            <a:xfrm rot="16200000" flipH="1">
              <a:off x="4895850" y="2940050"/>
              <a:ext cx="1154113" cy="1154113"/>
            </a:xfrm>
            <a:prstGeom prst="rect">
              <a:avLst/>
            </a:prstGeom>
            <a:solidFill>
              <a:srgbClr val="FFFFFF"/>
            </a:solidFill>
            <a:ln w="12700">
              <a:solidFill>
                <a:schemeClr val="tx2"/>
              </a:solidFill>
              <a:bevel/>
              <a:headEnd/>
              <a:tailEnd/>
            </a:ln>
          </p:spPr>
          <p:txBody>
            <a:bodyPr vert="eaVert" anchor="ctr"/>
            <a:lstStyle/>
            <a:p>
              <a:pPr algn="ctr"/>
              <a:endParaRPr lang="zh-CN" altLang="zh-CN">
                <a:solidFill>
                  <a:srgbClr val="FFFFFF"/>
                </a:solidFill>
                <a:latin typeface="宋体" pitchFamily="2" charset="-122"/>
                <a:sym typeface="宋体" pitchFamily="2" charset="-122"/>
              </a:endParaRPr>
            </a:p>
          </p:txBody>
        </p:sp>
        <p:sp>
          <p:nvSpPr>
            <p:cNvPr id="39954" name="文本框 13"/>
            <p:cNvSpPr txBox="1">
              <a:spLocks noChangeArrowheads="1"/>
            </p:cNvSpPr>
            <p:nvPr/>
          </p:nvSpPr>
          <p:spPr bwMode="auto">
            <a:xfrm>
              <a:off x="5025552" y="3057797"/>
              <a:ext cx="929520" cy="708134"/>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起止</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时间</a:t>
              </a:r>
            </a:p>
          </p:txBody>
        </p:sp>
      </p:grpSp>
      <p:grpSp>
        <p:nvGrpSpPr>
          <p:cNvPr id="7" name="组合 19"/>
          <p:cNvGrpSpPr>
            <a:grpSpLocks/>
          </p:cNvGrpSpPr>
          <p:nvPr/>
        </p:nvGrpSpPr>
        <p:grpSpPr bwMode="auto">
          <a:xfrm>
            <a:off x="4262438" y="954617"/>
            <a:ext cx="1144587" cy="1513416"/>
            <a:chOff x="6138251" y="2599440"/>
            <a:chExt cx="1527787" cy="1514475"/>
          </a:xfrm>
        </p:grpSpPr>
        <p:sp>
          <p:nvSpPr>
            <p:cNvPr id="39950" name="任意多边形 7"/>
            <p:cNvSpPr>
              <a:spLocks noChangeArrowheads="1"/>
            </p:cNvSpPr>
            <p:nvPr/>
          </p:nvSpPr>
          <p:spPr bwMode="auto">
            <a:xfrm rot="5400000">
              <a:off x="6152356" y="260023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solidFill>
                <a:schemeClr val="tx2"/>
              </a:solidFill>
              <a:round/>
              <a:headEnd/>
              <a:tailEnd/>
            </a:ln>
          </p:spPr>
          <p:txBody>
            <a:bodyPr anchor="ctr"/>
            <a:lstStyle/>
            <a:p>
              <a:endParaRPr lang="zh-CN" altLang="en-US"/>
            </a:p>
          </p:txBody>
        </p:sp>
        <p:sp>
          <p:nvSpPr>
            <p:cNvPr id="39951" name="矩形 8"/>
            <p:cNvSpPr>
              <a:spLocks noChangeArrowheads="1"/>
            </p:cNvSpPr>
            <p:nvPr/>
          </p:nvSpPr>
          <p:spPr bwMode="auto">
            <a:xfrm rot="5400000">
              <a:off x="6139045" y="2947052"/>
              <a:ext cx="1154114" cy="1155701"/>
            </a:xfrm>
            <a:prstGeom prst="rect">
              <a:avLst/>
            </a:prstGeom>
            <a:solidFill>
              <a:srgbClr val="FFFFFF"/>
            </a:solidFill>
            <a:ln w="12700">
              <a:solidFill>
                <a:schemeClr val="tx2"/>
              </a:solidFill>
              <a:bevel/>
              <a:headEnd/>
              <a:tailEnd/>
            </a:ln>
          </p:spPr>
          <p:txBody>
            <a:bodyPr rot="10800000" vert="eaVert" anchor="ctr"/>
            <a:lstStyle/>
            <a:p>
              <a:pPr algn="ctr"/>
              <a:endParaRPr lang="zh-CN" altLang="zh-CN">
                <a:solidFill>
                  <a:srgbClr val="FFFFFF"/>
                </a:solidFill>
                <a:latin typeface="宋体" pitchFamily="2" charset="-122"/>
                <a:sym typeface="宋体" pitchFamily="2" charset="-122"/>
              </a:endParaRPr>
            </a:p>
          </p:txBody>
        </p:sp>
      </p:grpSp>
      <p:sp>
        <p:nvSpPr>
          <p:cNvPr id="39944" name="文本框 13"/>
          <p:cNvSpPr txBox="1">
            <a:spLocks noChangeArrowheads="1"/>
          </p:cNvSpPr>
          <p:nvPr/>
        </p:nvSpPr>
        <p:spPr bwMode="auto">
          <a:xfrm>
            <a:off x="4327543" y="1411817"/>
            <a:ext cx="697627" cy="707886"/>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备查</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资料</a:t>
            </a:r>
            <a:endParaRPr lang="en-US" altLang="zh-CN" sz="2000" b="1">
              <a:solidFill>
                <a:schemeClr val="tx2"/>
              </a:solidFill>
              <a:latin typeface="微软雅黑" pitchFamily="34" charset="-122"/>
              <a:ea typeface="微软雅黑" pitchFamily="34" charset="-122"/>
            </a:endParaRPr>
          </a:p>
        </p:txBody>
      </p:sp>
      <p:sp>
        <p:nvSpPr>
          <p:cNvPr id="40" name="六边形 39"/>
          <p:cNvSpPr/>
          <p:nvPr/>
        </p:nvSpPr>
        <p:spPr>
          <a:xfrm>
            <a:off x="225429" y="933451"/>
            <a:ext cx="1090613" cy="12700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39947" name="矩形 10"/>
          <p:cNvSpPr>
            <a:spLocks noChangeArrowheads="1"/>
          </p:cNvSpPr>
          <p:nvPr/>
        </p:nvSpPr>
        <p:spPr bwMode="auto">
          <a:xfrm>
            <a:off x="369888" y="3244863"/>
            <a:ext cx="4013200" cy="584775"/>
          </a:xfrm>
          <a:prstGeom prst="rect">
            <a:avLst/>
          </a:prstGeom>
          <a:noFill/>
          <a:ln w="9525">
            <a:noFill/>
            <a:miter lim="800000"/>
            <a:headEnd/>
            <a:tailEnd/>
          </a:ln>
        </p:spPr>
        <p:txBody>
          <a:bodyPr>
            <a:spAutoFit/>
          </a:bodyPr>
          <a:lstStyle/>
          <a:p>
            <a:r>
              <a:rPr lang="zh-CN" altLang="en-US" sz="1600">
                <a:latin typeface="Calibri" pitchFamily="34" charset="0"/>
              </a:rPr>
              <a:t>被赡养人年满</a:t>
            </a:r>
            <a:r>
              <a:rPr lang="en-US" altLang="zh-CN" sz="1600">
                <a:latin typeface="Calibri" pitchFamily="34" charset="0"/>
              </a:rPr>
              <a:t>60</a:t>
            </a:r>
            <a:r>
              <a:rPr lang="zh-CN" altLang="en-US" sz="1600">
                <a:latin typeface="Calibri" pitchFamily="34" charset="0"/>
              </a:rPr>
              <a:t>周岁的当月至赡养义务终止的年末。</a:t>
            </a:r>
            <a:endParaRPr lang="zh-CN" altLang="zh-CN" sz="1600">
              <a:latin typeface="Calibri" pitchFamily="34" charset="0"/>
            </a:endParaRPr>
          </a:p>
        </p:txBody>
      </p:sp>
      <p:sp>
        <p:nvSpPr>
          <p:cNvPr id="39948" name="矩形 11"/>
          <p:cNvSpPr>
            <a:spLocks noChangeArrowheads="1"/>
          </p:cNvSpPr>
          <p:nvPr/>
        </p:nvSpPr>
        <p:spPr bwMode="auto">
          <a:xfrm>
            <a:off x="4570413" y="3407833"/>
            <a:ext cx="4032250" cy="338554"/>
          </a:xfrm>
          <a:prstGeom prst="rect">
            <a:avLst/>
          </a:prstGeom>
          <a:noFill/>
          <a:ln w="9525">
            <a:noFill/>
            <a:miter lim="800000"/>
            <a:headEnd/>
            <a:tailEnd/>
          </a:ln>
        </p:spPr>
        <p:txBody>
          <a:bodyPr>
            <a:spAutoFit/>
          </a:bodyPr>
          <a:lstStyle/>
          <a:p>
            <a:r>
              <a:rPr lang="zh-CN" altLang="en-US" sz="1600">
                <a:latin typeface="Calibri" pitchFamily="34" charset="0"/>
              </a:rPr>
              <a:t>采取约定或指定分摊的，需留存分摊协议</a:t>
            </a:r>
            <a:endParaRPr lang="zh-CN" altLang="zh-CN" sz="1600">
              <a:latin typeface="Calibri" pitchFamily="34" charset="0"/>
            </a:endParaRPr>
          </a:p>
        </p:txBody>
      </p:sp>
      <p:sp>
        <p:nvSpPr>
          <p:cNvPr id="39949" name="文本框 67"/>
          <p:cNvSpPr txBox="1">
            <a:spLocks noChangeArrowheads="1"/>
          </p:cNvSpPr>
          <p:nvPr/>
        </p:nvSpPr>
        <p:spPr bwMode="auto">
          <a:xfrm>
            <a:off x="295282" y="1028700"/>
            <a:ext cx="963613" cy="781752"/>
          </a:xfrm>
          <a:prstGeom prst="rect">
            <a:avLst/>
          </a:prstGeom>
          <a:noFill/>
          <a:ln w="38100">
            <a:noFill/>
            <a:miter lim="800000"/>
            <a:headEnd/>
            <a:tailEnd/>
          </a:ln>
        </p:spPr>
        <p:txBody>
          <a:bodyPr>
            <a:spAutoFit/>
          </a:bodyPr>
          <a:lstStyle/>
          <a:p>
            <a:pPr algn="ctr" eaLnBrk="0" hangingPunct="0">
              <a:lnSpc>
                <a:spcPct val="120000"/>
              </a:lnSpc>
            </a:pPr>
            <a:r>
              <a:rPr lang="zh-CN" altLang="en-US" sz="2800" b="1" baseline="-3000">
                <a:solidFill>
                  <a:schemeClr val="bg1"/>
                </a:solidFill>
                <a:latin typeface="Calibri" pitchFamily="34" charset="0"/>
                <a:ea typeface="微软雅黑" pitchFamily="34" charset="-122"/>
                <a:cs typeface="Arial" pitchFamily="34" charset="0"/>
              </a:rPr>
              <a:t>赡养</a:t>
            </a:r>
            <a:endParaRPr lang="en-US" altLang="zh-CN" sz="2800" b="1" baseline="-3000">
              <a:solidFill>
                <a:schemeClr val="bg1"/>
              </a:solidFill>
              <a:latin typeface="Calibri" pitchFamily="34" charset="0"/>
              <a:ea typeface="微软雅黑" pitchFamily="34" charset="-122"/>
              <a:cs typeface="Arial" pitchFamily="34" charset="0"/>
            </a:endParaRPr>
          </a:p>
          <a:p>
            <a:pPr algn="ctr" eaLnBrk="0" hangingPunct="0">
              <a:lnSpc>
                <a:spcPct val="120000"/>
              </a:lnSpc>
            </a:pPr>
            <a:r>
              <a:rPr lang="zh-CN" altLang="en-US" sz="2800" b="1" baseline="-3000">
                <a:solidFill>
                  <a:schemeClr val="bg1"/>
                </a:solidFill>
                <a:latin typeface="Calibri" pitchFamily="34" charset="0"/>
                <a:ea typeface="微软雅黑" pitchFamily="34" charset="-122"/>
                <a:cs typeface="Arial" pitchFamily="34" charset="0"/>
              </a:rPr>
              <a:t>老人</a:t>
            </a:r>
          </a:p>
        </p:txBody>
      </p:sp>
      <p:sp>
        <p:nvSpPr>
          <p:cNvPr id="20" name="TextBox 19"/>
          <p:cNvSpPr txBox="1"/>
          <p:nvPr/>
        </p:nvSpPr>
        <p:spPr>
          <a:xfrm>
            <a:off x="7500958" y="5357826"/>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7" y="266703"/>
            <a:ext cx="49387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操作方法</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填写电子模板</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57" y="423338"/>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8"/>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8"/>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07" y="840317"/>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56326" name="Picture 2"/>
          <p:cNvPicPr>
            <a:picLocks noChangeAspect="1" noChangeArrowheads="1"/>
          </p:cNvPicPr>
          <p:nvPr/>
        </p:nvPicPr>
        <p:blipFill>
          <a:blip r:embed="rId2" cstate="print"/>
          <a:srcRect/>
          <a:stretch>
            <a:fillRect/>
          </a:stretch>
        </p:blipFill>
        <p:spPr bwMode="auto">
          <a:xfrm>
            <a:off x="439745" y="840322"/>
            <a:ext cx="8637587" cy="5810249"/>
          </a:xfrm>
          <a:prstGeom prst="rect">
            <a:avLst/>
          </a:prstGeom>
          <a:noFill/>
          <a:ln w="9525">
            <a:noFill/>
            <a:miter lim="800000"/>
            <a:headEnd/>
            <a:tailEnd/>
          </a:ln>
        </p:spPr>
      </p:pic>
      <p:sp>
        <p:nvSpPr>
          <p:cNvPr id="8" name="TextBox 7"/>
          <p:cNvSpPr txBox="1"/>
          <p:nvPr/>
        </p:nvSpPr>
        <p:spPr>
          <a:xfrm>
            <a:off x="7715272" y="6000768"/>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7" y="266703"/>
            <a:ext cx="49387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操作方法</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填写电子模板</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57" y="423338"/>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8"/>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8"/>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07" y="840317"/>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57350" name="Picture 2"/>
          <p:cNvPicPr>
            <a:picLocks noChangeAspect="1" noChangeArrowheads="1"/>
          </p:cNvPicPr>
          <p:nvPr/>
        </p:nvPicPr>
        <p:blipFill>
          <a:blip r:embed="rId2" cstate="print"/>
          <a:srcRect/>
          <a:stretch>
            <a:fillRect/>
          </a:stretch>
        </p:blipFill>
        <p:spPr bwMode="auto">
          <a:xfrm>
            <a:off x="665163" y="840320"/>
            <a:ext cx="6773862" cy="6000749"/>
          </a:xfrm>
          <a:prstGeom prst="rect">
            <a:avLst/>
          </a:prstGeom>
          <a:noFill/>
          <a:ln w="9525">
            <a:noFill/>
            <a:miter lim="800000"/>
            <a:headEnd/>
            <a:tailEnd/>
          </a:ln>
        </p:spPr>
      </p:pic>
      <p:sp>
        <p:nvSpPr>
          <p:cNvPr id="8" name="TextBox 7"/>
          <p:cNvSpPr txBox="1"/>
          <p:nvPr/>
        </p:nvSpPr>
        <p:spPr>
          <a:xfrm>
            <a:off x="7500958" y="5357826"/>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277534"/>
            <a:ext cx="2447925" cy="26881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06" name="文本框 3"/>
          <p:cNvSpPr txBox="1">
            <a:spLocks noChangeArrowheads="1"/>
          </p:cNvSpPr>
          <p:nvPr/>
        </p:nvSpPr>
        <p:spPr bwMode="auto">
          <a:xfrm>
            <a:off x="411163" y="2573867"/>
            <a:ext cx="1627369" cy="1569660"/>
          </a:xfrm>
          <a:prstGeom prst="rect">
            <a:avLst/>
          </a:prstGeom>
          <a:noFill/>
          <a:ln w="9525">
            <a:noFill/>
            <a:miter lim="800000"/>
            <a:headEnd/>
            <a:tailEnd/>
          </a:ln>
        </p:spPr>
        <p:txBody>
          <a:bodyPr wrap="none">
            <a:spAutoFit/>
          </a:bodyPr>
          <a:lstStyle/>
          <a:p>
            <a:r>
              <a:rPr lang="en-US" altLang="zh-CN" sz="9600">
                <a:solidFill>
                  <a:schemeClr val="bg1"/>
                </a:solidFill>
                <a:latin typeface="微软雅黑" pitchFamily="34" charset="-122"/>
                <a:ea typeface="微软雅黑" pitchFamily="34" charset="-122"/>
              </a:rPr>
              <a:t>01</a:t>
            </a:r>
            <a:endParaRPr lang="zh-CN" altLang="en-US" sz="9600">
              <a:solidFill>
                <a:schemeClr val="bg1"/>
              </a:solidFill>
              <a:latin typeface="微软雅黑" pitchFamily="34" charset="-122"/>
              <a:ea typeface="微软雅黑" pitchFamily="34" charset="-122"/>
            </a:endParaRPr>
          </a:p>
        </p:txBody>
      </p:sp>
      <p:sp>
        <p:nvSpPr>
          <p:cNvPr id="5" name="文本框 4"/>
          <p:cNvSpPr txBox="1"/>
          <p:nvPr/>
        </p:nvSpPr>
        <p:spPr>
          <a:xfrm>
            <a:off x="2700338" y="3189818"/>
            <a:ext cx="5929828" cy="523220"/>
          </a:xfrm>
          <a:prstGeom prst="rect">
            <a:avLst/>
          </a:prstGeom>
          <a:noFill/>
        </p:spPr>
        <p:txBody>
          <a:bodyPr wrap="none">
            <a:spAutoFit/>
          </a:bodyPr>
          <a:lstStyle/>
          <a:p>
            <a:pPr fontAlgn="auto">
              <a:spcBef>
                <a:spcPts val="0"/>
              </a:spcBef>
              <a:spcAft>
                <a:spcPts val="0"/>
              </a:spcAft>
              <a:defRPr/>
            </a:pP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专项附加扣除政策征管服务操作指引</a:t>
            </a:r>
            <a:endParaRPr lang="en-GB"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9"/>
          <p:cNvGrpSpPr>
            <a:grpSpLocks/>
          </p:cNvGrpSpPr>
          <p:nvPr/>
        </p:nvGrpSpPr>
        <p:grpSpPr bwMode="auto">
          <a:xfrm>
            <a:off x="5697538" y="2468033"/>
            <a:ext cx="431800" cy="577851"/>
            <a:chOff x="6084168" y="1274820"/>
            <a:chExt cx="432048" cy="432834"/>
          </a:xfrm>
        </p:grpSpPr>
        <p:sp>
          <p:nvSpPr>
            <p:cNvPr id="21521" name="椭圆 22"/>
            <p:cNvSpPr>
              <a:spLocks noChangeArrowheads="1"/>
            </p:cNvSpPr>
            <p:nvPr/>
          </p:nvSpPr>
          <p:spPr bwMode="auto">
            <a:xfrm>
              <a:off x="6084168" y="1274820"/>
              <a:ext cx="432048" cy="432834"/>
            </a:xfrm>
            <a:prstGeom prst="ellipse">
              <a:avLst/>
            </a:prstGeom>
            <a:solidFill>
              <a:schemeClr val="accent1"/>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21522" name="Freeform 59"/>
            <p:cNvSpPr>
              <a:spLocks noChangeArrowheads="1"/>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1556819901 w 581"/>
                <a:gd name="T21" fmla="*/ 2147483647 h 609"/>
                <a:gd name="T22" fmla="*/ 0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0 h 609"/>
                <a:gd name="T82" fmla="*/ 2147483647 w 581"/>
                <a:gd name="T83" fmla="*/ 2147483647 h 609"/>
                <a:gd name="T84" fmla="*/ 2147483647 w 581"/>
                <a:gd name="T85" fmla="*/ 2147483647 h 609"/>
                <a:gd name="T86" fmla="*/ 2147483647 w 581"/>
                <a:gd name="T87" fmla="*/ 2147483647 h 609"/>
                <a:gd name="T88" fmla="*/ 2147483647 w 581"/>
                <a:gd name="T89" fmla="*/ 0 h 609"/>
                <a:gd name="T90" fmla="*/ 2147483647 w 581"/>
                <a:gd name="T91" fmla="*/ 2147483647 h 609"/>
                <a:gd name="T92" fmla="*/ 2147483647 w 581"/>
                <a:gd name="T93" fmla="*/ 2147483647 h 609"/>
                <a:gd name="T94" fmla="*/ 2147483647 w 581"/>
                <a:gd name="T95" fmla="*/ 2147483647 h 609"/>
                <a:gd name="T96" fmla="*/ 2147483647 w 581"/>
                <a:gd name="T97" fmla="*/ 0 h 609"/>
                <a:gd name="T98" fmla="*/ 2147483647 w 581"/>
                <a:gd name="T99" fmla="*/ 2147483647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1"/>
                <a:gd name="T151" fmla="*/ 0 h 609"/>
                <a:gd name="T152" fmla="*/ 581 w 581"/>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4" name="组合 32"/>
          <p:cNvGrpSpPr>
            <a:grpSpLocks/>
          </p:cNvGrpSpPr>
          <p:nvPr/>
        </p:nvGrpSpPr>
        <p:grpSpPr bwMode="auto">
          <a:xfrm>
            <a:off x="4400550" y="2470151"/>
            <a:ext cx="433388" cy="575733"/>
            <a:chOff x="4788024" y="1275213"/>
            <a:chExt cx="432048" cy="432048"/>
          </a:xfrm>
        </p:grpSpPr>
        <p:sp>
          <p:nvSpPr>
            <p:cNvPr id="21519" name="椭圆 65"/>
            <p:cNvSpPr>
              <a:spLocks noChangeArrowheads="1"/>
            </p:cNvSpPr>
            <p:nvPr/>
          </p:nvSpPr>
          <p:spPr bwMode="auto">
            <a:xfrm>
              <a:off x="4788024" y="1275213"/>
              <a:ext cx="432048" cy="432048"/>
            </a:xfrm>
            <a:prstGeom prst="ellipse">
              <a:avLst/>
            </a:prstGeom>
            <a:solidFill>
              <a:srgbClr val="F79600"/>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21520" name="Freeform 110"/>
            <p:cNvSpPr>
              <a:spLocks noChangeArrowheads="1"/>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6" name="组合 35"/>
          <p:cNvGrpSpPr>
            <a:grpSpLocks/>
          </p:cNvGrpSpPr>
          <p:nvPr/>
        </p:nvGrpSpPr>
        <p:grpSpPr bwMode="auto">
          <a:xfrm>
            <a:off x="5049838" y="2468033"/>
            <a:ext cx="431800" cy="577851"/>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a:solidFill>
                  <a:srgbClr val="FFFFFF"/>
                </a:solidFill>
                <a:latin typeface="Calibri" panose="020F0502020204030204" pitchFamily="34" charset="0"/>
              </a:endParaRPr>
            </a:p>
          </p:txBody>
        </p:sp>
        <p:sp>
          <p:nvSpPr>
            <p:cNvPr id="21518" name="Freeform 16"/>
            <p:cNvSpPr>
              <a:spLocks noChangeArrowheads="1"/>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1488516956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1488516956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1560392510 w 475"/>
                <a:gd name="T69" fmla="*/ 2147483647 h 552"/>
                <a:gd name="T70" fmla="*/ 0 w 475"/>
                <a:gd name="T71" fmla="*/ 2147483647 h 552"/>
                <a:gd name="T72" fmla="*/ 1560392510 w 475"/>
                <a:gd name="T73" fmla="*/ 2147483647 h 552"/>
                <a:gd name="T74" fmla="*/ 2147483647 w 475"/>
                <a:gd name="T75" fmla="*/ 2147483647 h 552"/>
                <a:gd name="T76" fmla="*/ 2147483647 w 475"/>
                <a:gd name="T77" fmla="*/ 2147483647 h 552"/>
                <a:gd name="T78" fmla="*/ 1560392510 w 475"/>
                <a:gd name="T79" fmla="*/ 2147483647 h 552"/>
                <a:gd name="T80" fmla="*/ 1560392510 w 475"/>
                <a:gd name="T81" fmla="*/ 2147483647 h 552"/>
                <a:gd name="T82" fmla="*/ 2147483647 w 475"/>
                <a:gd name="T83" fmla="*/ 2147483647 h 552"/>
                <a:gd name="T84" fmla="*/ 2147483647 w 475"/>
                <a:gd name="T85" fmla="*/ 2147483647 h 552"/>
                <a:gd name="T86" fmla="*/ 2147483647 w 475"/>
                <a:gd name="T87" fmla="*/ 2147483647 h 552"/>
                <a:gd name="T88" fmla="*/ 1560392510 w 475"/>
                <a:gd name="T89" fmla="*/ 2147483647 h 552"/>
                <a:gd name="T90" fmla="*/ 0 w 475"/>
                <a:gd name="T91" fmla="*/ 2147483647 h 552"/>
                <a:gd name="T92" fmla="*/ 1560392510 w 475"/>
                <a:gd name="T93" fmla="*/ 2147483647 h 552"/>
                <a:gd name="T94" fmla="*/ 1560392510 w 475"/>
                <a:gd name="T95" fmla="*/ 2147483647 h 552"/>
                <a:gd name="T96" fmla="*/ 1560392510 w 475"/>
                <a:gd name="T97" fmla="*/ 2147483647 h 552"/>
                <a:gd name="T98" fmla="*/ 2147483647 w 475"/>
                <a:gd name="T99" fmla="*/ 2147483647 h 552"/>
                <a:gd name="T100" fmla="*/ 2147483647 w 475"/>
                <a:gd name="T101" fmla="*/ 2147483647 h 552"/>
                <a:gd name="T102" fmla="*/ 2147483647 w 475"/>
                <a:gd name="T103" fmla="*/ 2147483647 h 552"/>
                <a:gd name="T104" fmla="*/ 1560392510 w 475"/>
                <a:gd name="T105" fmla="*/ 2147483647 h 552"/>
                <a:gd name="T106" fmla="*/ 0 w 475"/>
                <a:gd name="T107" fmla="*/ 2147483647 h 552"/>
                <a:gd name="T108" fmla="*/ 1560392510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7" name="组合 38"/>
          <p:cNvGrpSpPr>
            <a:grpSpLocks/>
          </p:cNvGrpSpPr>
          <p:nvPr/>
        </p:nvGrpSpPr>
        <p:grpSpPr bwMode="auto">
          <a:xfrm>
            <a:off x="3105150" y="2468033"/>
            <a:ext cx="433388" cy="577851"/>
            <a:chOff x="3491880" y="1274820"/>
            <a:chExt cx="432833" cy="432834"/>
          </a:xfrm>
        </p:grpSpPr>
        <p:sp>
          <p:nvSpPr>
            <p:cNvPr id="21515" name="椭圆 16"/>
            <p:cNvSpPr>
              <a:spLocks noChangeArrowheads="1"/>
            </p:cNvSpPr>
            <p:nvPr/>
          </p:nvSpPr>
          <p:spPr bwMode="auto">
            <a:xfrm>
              <a:off x="3491880" y="1274820"/>
              <a:ext cx="432833" cy="432834"/>
            </a:xfrm>
            <a:prstGeom prst="ellipse">
              <a:avLst/>
            </a:prstGeom>
            <a:solidFill>
              <a:schemeClr val="accent1"/>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21516" name="Freeform 75"/>
            <p:cNvSpPr>
              <a:spLocks noChangeArrowheads="1"/>
            </p:cNvSpPr>
            <p:nvPr/>
          </p:nvSpPr>
          <p:spPr bwMode="auto">
            <a:xfrm>
              <a:off x="3583864" y="1385879"/>
              <a:ext cx="248863" cy="210716"/>
            </a:xfrm>
            <a:custGeom>
              <a:avLst/>
              <a:gdLst>
                <a:gd name="T0" fmla="*/ 2147483647 w 602"/>
                <a:gd name="T1" fmla="*/ 2147483647 h 510"/>
                <a:gd name="T2" fmla="*/ 2147483647 w 602"/>
                <a:gd name="T3" fmla="*/ 2147483647 h 510"/>
                <a:gd name="T4" fmla="*/ 1510814829 w 602"/>
                <a:gd name="T5" fmla="*/ 2147483647 h 510"/>
                <a:gd name="T6" fmla="*/ 0 w 602"/>
                <a:gd name="T7" fmla="*/ 2147483647 h 510"/>
                <a:gd name="T8" fmla="*/ 0 w 602"/>
                <a:gd name="T9" fmla="*/ 1508272953 h 510"/>
                <a:gd name="T10" fmla="*/ 1510814829 w 602"/>
                <a:gd name="T11" fmla="*/ 0 h 510"/>
                <a:gd name="T12" fmla="*/ 2147483647 w 602"/>
                <a:gd name="T13" fmla="*/ 1508272953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2147483647 w 602"/>
                <a:gd name="T85" fmla="*/ 2147483647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10"/>
                <a:gd name="T131" fmla="*/ 602 w 602"/>
                <a:gd name="T132" fmla="*/ 510 h 5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8" name="组合 42"/>
          <p:cNvGrpSpPr>
            <a:grpSpLocks/>
          </p:cNvGrpSpPr>
          <p:nvPr/>
        </p:nvGrpSpPr>
        <p:grpSpPr bwMode="auto">
          <a:xfrm>
            <a:off x="3752850" y="2468033"/>
            <a:ext cx="433388" cy="577851"/>
            <a:chOff x="4139952" y="1274820"/>
            <a:chExt cx="432833" cy="432834"/>
          </a:xfrm>
        </p:grpSpPr>
        <p:sp>
          <p:nvSpPr>
            <p:cNvPr id="21513" name="椭圆 16"/>
            <p:cNvSpPr>
              <a:spLocks noChangeArrowheads="1"/>
            </p:cNvSpPr>
            <p:nvPr/>
          </p:nvSpPr>
          <p:spPr bwMode="auto">
            <a:xfrm>
              <a:off x="4139952" y="1274820"/>
              <a:ext cx="432833" cy="432834"/>
            </a:xfrm>
            <a:prstGeom prst="ellipse">
              <a:avLst/>
            </a:prstGeom>
            <a:solidFill>
              <a:srgbClr val="3992DB"/>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21514" name="Freeform 84"/>
            <p:cNvSpPr>
              <a:spLocks noChangeArrowheads="1"/>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spTree>
  </p:cSld>
  <p:clrMapOvr>
    <a:masterClrMapping/>
  </p:clrMapOvr>
  <p:transition spd="med" advTm="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62" y="266703"/>
            <a:ext cx="47228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总体情况</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专项附加扣除政策的条件和标准</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69" y="423346"/>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46"/>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46"/>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19" y="840317"/>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 name="组合 13"/>
          <p:cNvGrpSpPr>
            <a:grpSpLocks/>
          </p:cNvGrpSpPr>
          <p:nvPr/>
        </p:nvGrpSpPr>
        <p:grpSpPr bwMode="auto">
          <a:xfrm>
            <a:off x="3059113" y="933452"/>
            <a:ext cx="1136650" cy="1515533"/>
            <a:chOff x="4535488" y="2578100"/>
            <a:chExt cx="1514475" cy="1516063"/>
          </a:xfrm>
        </p:grpSpPr>
        <p:sp>
          <p:nvSpPr>
            <p:cNvPr id="40975" name="任意多边形 15"/>
            <p:cNvSpPr>
              <a:spLocks noChangeArrowheads="1"/>
            </p:cNvSpPr>
            <p:nvPr/>
          </p:nvSpPr>
          <p:spPr bwMode="auto">
            <a:xfrm rot="16200000" flipH="1">
              <a:off x="4534694" y="25788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round/>
              <a:headEnd/>
              <a:tailEnd/>
            </a:ln>
          </p:spPr>
          <p:txBody>
            <a:bodyPr anchor="ctr"/>
            <a:lstStyle/>
            <a:p>
              <a:endParaRPr lang="zh-CN" altLang="en-US"/>
            </a:p>
          </p:txBody>
        </p:sp>
        <p:sp>
          <p:nvSpPr>
            <p:cNvPr id="40976" name="矩形 16"/>
            <p:cNvSpPr>
              <a:spLocks noChangeArrowheads="1"/>
            </p:cNvSpPr>
            <p:nvPr/>
          </p:nvSpPr>
          <p:spPr bwMode="auto">
            <a:xfrm rot="16200000" flipH="1">
              <a:off x="4895850" y="2940050"/>
              <a:ext cx="1154113" cy="1154113"/>
            </a:xfrm>
            <a:prstGeom prst="rect">
              <a:avLst/>
            </a:prstGeom>
            <a:solidFill>
              <a:srgbClr val="FFFFFF"/>
            </a:solidFill>
            <a:ln w="12700">
              <a:solidFill>
                <a:schemeClr val="tx2"/>
              </a:solidFill>
              <a:bevel/>
              <a:headEnd/>
              <a:tailEnd/>
            </a:ln>
          </p:spPr>
          <p:txBody>
            <a:bodyPr vert="eaVert" anchor="ctr"/>
            <a:lstStyle/>
            <a:p>
              <a:pPr algn="ctr"/>
              <a:endParaRPr lang="zh-CN" altLang="zh-CN">
                <a:solidFill>
                  <a:srgbClr val="FFFFFF"/>
                </a:solidFill>
                <a:latin typeface="宋体" pitchFamily="2" charset="-122"/>
                <a:sym typeface="宋体" pitchFamily="2" charset="-122"/>
              </a:endParaRPr>
            </a:p>
          </p:txBody>
        </p:sp>
        <p:sp>
          <p:nvSpPr>
            <p:cNvPr id="40977" name="文本框 13"/>
            <p:cNvSpPr txBox="1">
              <a:spLocks noChangeArrowheads="1"/>
            </p:cNvSpPr>
            <p:nvPr/>
          </p:nvSpPr>
          <p:spPr bwMode="auto">
            <a:xfrm>
              <a:off x="5025552" y="3057797"/>
              <a:ext cx="929520" cy="708134"/>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享受</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条件</a:t>
              </a:r>
            </a:p>
          </p:txBody>
        </p:sp>
      </p:grpSp>
      <p:grpSp>
        <p:nvGrpSpPr>
          <p:cNvPr id="7" name="组合 19"/>
          <p:cNvGrpSpPr>
            <a:grpSpLocks/>
          </p:cNvGrpSpPr>
          <p:nvPr/>
        </p:nvGrpSpPr>
        <p:grpSpPr bwMode="auto">
          <a:xfrm>
            <a:off x="4262438" y="954617"/>
            <a:ext cx="1144587" cy="1513416"/>
            <a:chOff x="6138251" y="2599440"/>
            <a:chExt cx="1527787" cy="1514475"/>
          </a:xfrm>
        </p:grpSpPr>
        <p:sp>
          <p:nvSpPr>
            <p:cNvPr id="40973" name="任意多边形 7"/>
            <p:cNvSpPr>
              <a:spLocks noChangeArrowheads="1"/>
            </p:cNvSpPr>
            <p:nvPr/>
          </p:nvSpPr>
          <p:spPr bwMode="auto">
            <a:xfrm rot="5400000">
              <a:off x="6152356" y="260023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solidFill>
                <a:schemeClr val="tx2"/>
              </a:solidFill>
              <a:round/>
              <a:headEnd/>
              <a:tailEnd/>
            </a:ln>
          </p:spPr>
          <p:txBody>
            <a:bodyPr anchor="ctr"/>
            <a:lstStyle/>
            <a:p>
              <a:endParaRPr lang="zh-CN" altLang="en-US"/>
            </a:p>
          </p:txBody>
        </p:sp>
        <p:sp>
          <p:nvSpPr>
            <p:cNvPr id="40974" name="矩形 8"/>
            <p:cNvSpPr>
              <a:spLocks noChangeArrowheads="1"/>
            </p:cNvSpPr>
            <p:nvPr/>
          </p:nvSpPr>
          <p:spPr bwMode="auto">
            <a:xfrm rot="5400000">
              <a:off x="6139045" y="2947052"/>
              <a:ext cx="1154114" cy="1155701"/>
            </a:xfrm>
            <a:prstGeom prst="rect">
              <a:avLst/>
            </a:prstGeom>
            <a:solidFill>
              <a:srgbClr val="FFFFFF"/>
            </a:solidFill>
            <a:ln w="12700">
              <a:solidFill>
                <a:schemeClr val="tx2"/>
              </a:solidFill>
              <a:bevel/>
              <a:headEnd/>
              <a:tailEnd/>
            </a:ln>
          </p:spPr>
          <p:txBody>
            <a:bodyPr rot="10800000" vert="eaVert" anchor="ctr"/>
            <a:lstStyle/>
            <a:p>
              <a:pPr algn="ctr"/>
              <a:endParaRPr lang="zh-CN" altLang="zh-CN">
                <a:solidFill>
                  <a:srgbClr val="FFFFFF"/>
                </a:solidFill>
                <a:latin typeface="宋体" pitchFamily="2" charset="-122"/>
                <a:sym typeface="宋体" pitchFamily="2" charset="-122"/>
              </a:endParaRPr>
            </a:p>
          </p:txBody>
        </p:sp>
      </p:grpSp>
      <p:sp>
        <p:nvSpPr>
          <p:cNvPr id="40968" name="文本框 13"/>
          <p:cNvSpPr txBox="1">
            <a:spLocks noChangeArrowheads="1"/>
          </p:cNvSpPr>
          <p:nvPr/>
        </p:nvSpPr>
        <p:spPr bwMode="auto">
          <a:xfrm>
            <a:off x="4327543" y="1411817"/>
            <a:ext cx="697627" cy="707886"/>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标准</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方式</a:t>
            </a:r>
          </a:p>
        </p:txBody>
      </p:sp>
      <p:grpSp>
        <p:nvGrpSpPr>
          <p:cNvPr id="8" name="组合 38"/>
          <p:cNvGrpSpPr/>
          <p:nvPr/>
        </p:nvGrpSpPr>
        <p:grpSpPr>
          <a:xfrm>
            <a:off x="225199" y="932725"/>
            <a:ext cx="1090253"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646800"/>
            </a:xfrm>
            <a:prstGeom prst="rect">
              <a:avLst/>
            </a:prstGeom>
            <a:noFill/>
            <a:ln w="38100">
              <a:noFill/>
            </a:ln>
          </p:spPr>
          <p:txBody>
            <a:bodyPr>
              <a:spAutoFit/>
            </a:bodyPr>
            <a:lstStyle/>
            <a:p>
              <a:pPr algn="ctr" eaLnBrk="0" fontAlgn="auto" hangingPunct="0">
                <a:lnSpc>
                  <a:spcPct val="120000"/>
                </a:lnSpc>
                <a:spcBef>
                  <a:spcPts val="0"/>
                </a:spcBef>
                <a:spcAft>
                  <a:spcPts val="0"/>
                </a:spcAft>
                <a:defRPr/>
              </a:pPr>
              <a:r>
                <a:rPr lang="zh-CN" altLang="en-US" sz="2800" b="1" baseline="-3000" dirty="0">
                  <a:solidFill>
                    <a:schemeClr val="bg1"/>
                  </a:solidFill>
                  <a:latin typeface="+mn-lt"/>
                  <a:ea typeface="微软雅黑" panose="020B0503020204020204" pitchFamily="34" charset="-122"/>
                  <a:cs typeface="Arial" panose="020B0604020202020204" pitchFamily="34" charset="0"/>
                </a:rPr>
                <a:t>大病</a:t>
              </a:r>
              <a:endParaRPr lang="en-US" altLang="zh-CN" sz="2800" b="1" baseline="-3000" dirty="0">
                <a:solidFill>
                  <a:schemeClr val="bg1"/>
                </a:solidFill>
                <a:latin typeface="+mn-lt"/>
                <a:ea typeface="微软雅黑" panose="020B0503020204020204" pitchFamily="34" charset="-122"/>
                <a:cs typeface="Arial" panose="020B0604020202020204" pitchFamily="34" charset="0"/>
              </a:endParaRPr>
            </a:p>
            <a:p>
              <a:pPr algn="ctr" eaLnBrk="0" fontAlgn="auto" hangingPunct="0">
                <a:lnSpc>
                  <a:spcPct val="120000"/>
                </a:lnSpc>
                <a:spcBef>
                  <a:spcPts val="0"/>
                </a:spcBef>
                <a:spcAft>
                  <a:spcPts val="0"/>
                </a:spcAft>
                <a:defRPr/>
              </a:pPr>
              <a:r>
                <a:rPr lang="zh-CN" altLang="en-US" sz="2800" b="1" baseline="-3000" dirty="0">
                  <a:solidFill>
                    <a:schemeClr val="bg1"/>
                  </a:solidFill>
                  <a:latin typeface="+mn-lt"/>
                  <a:ea typeface="微软雅黑" panose="020B0503020204020204" pitchFamily="34" charset="-122"/>
                  <a:cs typeface="Arial" panose="020B0604020202020204" pitchFamily="34" charset="0"/>
                </a:rPr>
                <a:t>医疗</a:t>
              </a:r>
            </a:p>
          </p:txBody>
        </p:sp>
      </p:grpSp>
      <p:cxnSp>
        <p:nvCxnSpPr>
          <p:cNvPr id="10" name="直接连接符 9"/>
          <p:cNvCxnSpPr/>
          <p:nvPr/>
        </p:nvCxnSpPr>
        <p:spPr>
          <a:xfrm>
            <a:off x="4211638"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40971" name="矩形 10"/>
          <p:cNvSpPr>
            <a:spLocks noChangeArrowheads="1"/>
          </p:cNvSpPr>
          <p:nvPr/>
        </p:nvSpPr>
        <p:spPr bwMode="auto">
          <a:xfrm>
            <a:off x="179388" y="2565413"/>
            <a:ext cx="4013200" cy="830997"/>
          </a:xfrm>
          <a:prstGeom prst="rect">
            <a:avLst/>
          </a:prstGeom>
          <a:noFill/>
          <a:ln w="9525">
            <a:noFill/>
            <a:miter lim="800000"/>
            <a:headEnd/>
            <a:tailEnd/>
          </a:ln>
        </p:spPr>
        <p:txBody>
          <a:bodyPr>
            <a:spAutoFit/>
          </a:bodyPr>
          <a:lstStyle/>
          <a:p>
            <a:endParaRPr lang="zh-CN" altLang="en-US" sz="1600">
              <a:latin typeface="Calibri" pitchFamily="34" charset="0"/>
            </a:endParaRPr>
          </a:p>
          <a:p>
            <a:r>
              <a:rPr lang="zh-CN" altLang="en-US" sz="1600">
                <a:latin typeface="Calibri" pitchFamily="34" charset="0"/>
              </a:rPr>
              <a:t>医保目录范围内的医药费用支出，医保报销后的个人自付部分。</a:t>
            </a:r>
          </a:p>
        </p:txBody>
      </p:sp>
      <p:sp>
        <p:nvSpPr>
          <p:cNvPr id="40972" name="矩形 11"/>
          <p:cNvSpPr>
            <a:spLocks noChangeArrowheads="1"/>
          </p:cNvSpPr>
          <p:nvPr/>
        </p:nvSpPr>
        <p:spPr bwMode="auto">
          <a:xfrm>
            <a:off x="4449763" y="3511563"/>
            <a:ext cx="4608512" cy="584775"/>
          </a:xfrm>
          <a:prstGeom prst="rect">
            <a:avLst/>
          </a:prstGeom>
          <a:noFill/>
          <a:ln w="9525">
            <a:noFill/>
            <a:miter lim="800000"/>
            <a:headEnd/>
            <a:tailEnd/>
          </a:ln>
        </p:spPr>
        <p:txBody>
          <a:bodyPr>
            <a:spAutoFit/>
          </a:bodyPr>
          <a:lstStyle/>
          <a:p>
            <a:r>
              <a:rPr lang="en-US" altLang="zh-CN" sz="1600" b="1">
                <a:solidFill>
                  <a:schemeClr val="tx2"/>
                </a:solidFill>
                <a:latin typeface="Calibri" pitchFamily="34" charset="0"/>
              </a:rPr>
              <a:t>新税法实施首年发生的大病医疗支出，要在2020</a:t>
            </a:r>
            <a:r>
              <a:rPr lang="zh-CN" altLang="zh-CN" sz="1600" b="1">
                <a:solidFill>
                  <a:schemeClr val="tx2"/>
                </a:solidFill>
                <a:latin typeface="Calibri" pitchFamily="34" charset="0"/>
              </a:rPr>
              <a:t>年才能办理。</a:t>
            </a:r>
          </a:p>
        </p:txBody>
      </p:sp>
      <p:sp>
        <p:nvSpPr>
          <p:cNvPr id="21" name="TextBox 20"/>
          <p:cNvSpPr txBox="1"/>
          <p:nvPr/>
        </p:nvSpPr>
        <p:spPr>
          <a:xfrm>
            <a:off x="7500958" y="5357826"/>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62" y="266703"/>
            <a:ext cx="47228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总体情况</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专项附加扣除政策的条件和标准</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69" y="423346"/>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46"/>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46"/>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19" y="840317"/>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 name="组合 13"/>
          <p:cNvGrpSpPr>
            <a:grpSpLocks/>
          </p:cNvGrpSpPr>
          <p:nvPr/>
        </p:nvGrpSpPr>
        <p:grpSpPr bwMode="auto">
          <a:xfrm>
            <a:off x="3059113" y="933452"/>
            <a:ext cx="1136650" cy="1515533"/>
            <a:chOff x="4535488" y="2578100"/>
            <a:chExt cx="1514475" cy="1516063"/>
          </a:xfrm>
        </p:grpSpPr>
        <p:sp>
          <p:nvSpPr>
            <p:cNvPr id="42000" name="任意多边形 15"/>
            <p:cNvSpPr>
              <a:spLocks noChangeArrowheads="1"/>
            </p:cNvSpPr>
            <p:nvPr/>
          </p:nvSpPr>
          <p:spPr bwMode="auto">
            <a:xfrm rot="16200000" flipH="1">
              <a:off x="4534694" y="25788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round/>
              <a:headEnd/>
              <a:tailEnd/>
            </a:ln>
          </p:spPr>
          <p:txBody>
            <a:bodyPr anchor="ctr"/>
            <a:lstStyle/>
            <a:p>
              <a:endParaRPr lang="zh-CN" altLang="en-US"/>
            </a:p>
          </p:txBody>
        </p:sp>
        <p:sp>
          <p:nvSpPr>
            <p:cNvPr id="42001" name="矩形 16"/>
            <p:cNvSpPr>
              <a:spLocks noChangeArrowheads="1"/>
            </p:cNvSpPr>
            <p:nvPr/>
          </p:nvSpPr>
          <p:spPr bwMode="auto">
            <a:xfrm rot="16200000" flipH="1">
              <a:off x="4895850" y="2940050"/>
              <a:ext cx="1154113" cy="1154113"/>
            </a:xfrm>
            <a:prstGeom prst="rect">
              <a:avLst/>
            </a:prstGeom>
            <a:solidFill>
              <a:srgbClr val="FFFFFF"/>
            </a:solidFill>
            <a:ln w="12700">
              <a:solidFill>
                <a:schemeClr val="tx2"/>
              </a:solidFill>
              <a:bevel/>
              <a:headEnd/>
              <a:tailEnd/>
            </a:ln>
          </p:spPr>
          <p:txBody>
            <a:bodyPr vert="eaVert" anchor="ctr"/>
            <a:lstStyle/>
            <a:p>
              <a:pPr algn="ctr"/>
              <a:endParaRPr lang="zh-CN" altLang="zh-CN">
                <a:solidFill>
                  <a:srgbClr val="FFFFFF"/>
                </a:solidFill>
                <a:latin typeface="宋体" pitchFamily="2" charset="-122"/>
                <a:sym typeface="宋体" pitchFamily="2" charset="-122"/>
              </a:endParaRPr>
            </a:p>
          </p:txBody>
        </p:sp>
        <p:sp>
          <p:nvSpPr>
            <p:cNvPr id="42002" name="文本框 13"/>
            <p:cNvSpPr txBox="1">
              <a:spLocks noChangeArrowheads="1"/>
            </p:cNvSpPr>
            <p:nvPr/>
          </p:nvSpPr>
          <p:spPr bwMode="auto">
            <a:xfrm>
              <a:off x="5025552" y="3057797"/>
              <a:ext cx="929520" cy="708134"/>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起止</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时间</a:t>
              </a:r>
            </a:p>
          </p:txBody>
        </p:sp>
      </p:grpSp>
      <p:grpSp>
        <p:nvGrpSpPr>
          <p:cNvPr id="7" name="组合 19"/>
          <p:cNvGrpSpPr>
            <a:grpSpLocks/>
          </p:cNvGrpSpPr>
          <p:nvPr/>
        </p:nvGrpSpPr>
        <p:grpSpPr bwMode="auto">
          <a:xfrm>
            <a:off x="4262438" y="954617"/>
            <a:ext cx="1144587" cy="1513416"/>
            <a:chOff x="6138251" y="2599440"/>
            <a:chExt cx="1527787" cy="1514475"/>
          </a:xfrm>
        </p:grpSpPr>
        <p:sp>
          <p:nvSpPr>
            <p:cNvPr id="41998" name="任意多边形 7"/>
            <p:cNvSpPr>
              <a:spLocks noChangeArrowheads="1"/>
            </p:cNvSpPr>
            <p:nvPr/>
          </p:nvSpPr>
          <p:spPr bwMode="auto">
            <a:xfrm rot="5400000">
              <a:off x="6152356" y="260023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solidFill>
                <a:schemeClr val="tx2"/>
              </a:solidFill>
              <a:round/>
              <a:headEnd/>
              <a:tailEnd/>
            </a:ln>
          </p:spPr>
          <p:txBody>
            <a:bodyPr anchor="ctr"/>
            <a:lstStyle/>
            <a:p>
              <a:endParaRPr lang="zh-CN" altLang="en-US"/>
            </a:p>
          </p:txBody>
        </p:sp>
        <p:sp>
          <p:nvSpPr>
            <p:cNvPr id="41999" name="矩形 8"/>
            <p:cNvSpPr>
              <a:spLocks noChangeArrowheads="1"/>
            </p:cNvSpPr>
            <p:nvPr/>
          </p:nvSpPr>
          <p:spPr bwMode="auto">
            <a:xfrm rot="5400000">
              <a:off x="6139045" y="2947052"/>
              <a:ext cx="1154114" cy="1155701"/>
            </a:xfrm>
            <a:prstGeom prst="rect">
              <a:avLst/>
            </a:prstGeom>
            <a:solidFill>
              <a:srgbClr val="FFFFFF"/>
            </a:solidFill>
            <a:ln w="12700">
              <a:solidFill>
                <a:schemeClr val="tx2"/>
              </a:solidFill>
              <a:bevel/>
              <a:headEnd/>
              <a:tailEnd/>
            </a:ln>
          </p:spPr>
          <p:txBody>
            <a:bodyPr rot="10800000" vert="eaVert" anchor="ctr"/>
            <a:lstStyle/>
            <a:p>
              <a:pPr algn="ctr"/>
              <a:endParaRPr lang="zh-CN" altLang="zh-CN">
                <a:solidFill>
                  <a:srgbClr val="FFFFFF"/>
                </a:solidFill>
                <a:latin typeface="宋体" pitchFamily="2" charset="-122"/>
                <a:sym typeface="宋体" pitchFamily="2" charset="-122"/>
              </a:endParaRPr>
            </a:p>
          </p:txBody>
        </p:sp>
      </p:grpSp>
      <p:sp>
        <p:nvSpPr>
          <p:cNvPr id="41992" name="文本框 13"/>
          <p:cNvSpPr txBox="1">
            <a:spLocks noChangeArrowheads="1"/>
          </p:cNvSpPr>
          <p:nvPr/>
        </p:nvSpPr>
        <p:spPr bwMode="auto">
          <a:xfrm>
            <a:off x="4327543" y="1411817"/>
            <a:ext cx="697627" cy="707886"/>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备查</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资料</a:t>
            </a:r>
            <a:endParaRPr lang="en-US" altLang="zh-CN" sz="2000" b="1">
              <a:solidFill>
                <a:schemeClr val="tx2"/>
              </a:solidFill>
              <a:latin typeface="微软雅黑" pitchFamily="34" charset="-122"/>
              <a:ea typeface="微软雅黑" pitchFamily="34" charset="-122"/>
            </a:endParaRPr>
          </a:p>
        </p:txBody>
      </p:sp>
      <p:sp>
        <p:nvSpPr>
          <p:cNvPr id="40" name="六边形 39"/>
          <p:cNvSpPr/>
          <p:nvPr/>
        </p:nvSpPr>
        <p:spPr>
          <a:xfrm>
            <a:off x="225429" y="933451"/>
            <a:ext cx="1090613" cy="12700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41995" name="矩形 10"/>
          <p:cNvSpPr>
            <a:spLocks noChangeArrowheads="1"/>
          </p:cNvSpPr>
          <p:nvPr/>
        </p:nvSpPr>
        <p:spPr bwMode="auto">
          <a:xfrm>
            <a:off x="180975" y="2891384"/>
            <a:ext cx="4013200" cy="1323439"/>
          </a:xfrm>
          <a:prstGeom prst="rect">
            <a:avLst/>
          </a:prstGeom>
          <a:noFill/>
          <a:ln w="9525">
            <a:noFill/>
            <a:miter lim="800000"/>
            <a:headEnd/>
            <a:tailEnd/>
          </a:ln>
        </p:spPr>
        <p:txBody>
          <a:bodyPr>
            <a:spAutoFit/>
          </a:bodyPr>
          <a:lstStyle/>
          <a:p>
            <a:r>
              <a:rPr lang="zh-CN" altLang="en-US" sz="1600" dirty="0">
                <a:latin typeface="Calibri" pitchFamily="34" charset="0"/>
              </a:rPr>
              <a:t>每年</a:t>
            </a:r>
            <a:r>
              <a:rPr lang="en-US" altLang="zh-CN" sz="1600" dirty="0">
                <a:latin typeface="Calibri" pitchFamily="34" charset="0"/>
              </a:rPr>
              <a:t>1</a:t>
            </a:r>
            <a:r>
              <a:rPr lang="zh-CN" altLang="en-US" sz="1600" dirty="0">
                <a:latin typeface="Calibri" pitchFamily="34" charset="0"/>
              </a:rPr>
              <a:t>月</a:t>
            </a:r>
            <a:r>
              <a:rPr lang="en-US" altLang="zh-CN" sz="1600" dirty="0">
                <a:latin typeface="Calibri" pitchFamily="34" charset="0"/>
              </a:rPr>
              <a:t>1</a:t>
            </a:r>
            <a:r>
              <a:rPr lang="zh-CN" altLang="en-US" sz="1600" dirty="0">
                <a:latin typeface="Calibri" pitchFamily="34" charset="0"/>
              </a:rPr>
              <a:t>日至</a:t>
            </a:r>
            <a:r>
              <a:rPr lang="en-US" altLang="zh-CN" sz="1600" dirty="0">
                <a:latin typeface="Calibri" pitchFamily="34" charset="0"/>
              </a:rPr>
              <a:t>12</a:t>
            </a:r>
            <a:r>
              <a:rPr lang="zh-CN" altLang="en-US" sz="1600" dirty="0">
                <a:latin typeface="Calibri" pitchFamily="34" charset="0"/>
              </a:rPr>
              <a:t>月</a:t>
            </a:r>
            <a:r>
              <a:rPr lang="en-US" altLang="zh-CN" sz="1600" dirty="0">
                <a:latin typeface="Calibri" pitchFamily="34" charset="0"/>
              </a:rPr>
              <a:t>31</a:t>
            </a:r>
            <a:r>
              <a:rPr lang="zh-CN" altLang="en-US" sz="1600" dirty="0">
                <a:latin typeface="Calibri" pitchFamily="34" charset="0"/>
              </a:rPr>
              <a:t>日，与基本医保相关的医药费用，扣除医保报销后个人负担（是指医保目录范围内的自付部分）累计超过</a:t>
            </a:r>
            <a:r>
              <a:rPr lang="en-US" altLang="zh-CN" sz="1600" dirty="0">
                <a:latin typeface="Calibri" pitchFamily="34" charset="0"/>
              </a:rPr>
              <a:t>15000</a:t>
            </a:r>
            <a:r>
              <a:rPr lang="zh-CN" altLang="en-US" sz="1600" dirty="0">
                <a:latin typeface="Calibri" pitchFamily="34" charset="0"/>
              </a:rPr>
              <a:t>元的部分，且不超过</a:t>
            </a:r>
            <a:r>
              <a:rPr lang="en-US" altLang="zh-CN" sz="1600" dirty="0">
                <a:latin typeface="Calibri" pitchFamily="34" charset="0"/>
              </a:rPr>
              <a:t>80000</a:t>
            </a:r>
            <a:r>
              <a:rPr lang="zh-CN" altLang="en-US" sz="1600" dirty="0">
                <a:latin typeface="Calibri" pitchFamily="34" charset="0"/>
              </a:rPr>
              <a:t>元</a:t>
            </a:r>
            <a:r>
              <a:rPr lang="zh-CN" altLang="en-US" sz="1600" dirty="0" smtClean="0">
                <a:latin typeface="Calibri" pitchFamily="34" charset="0"/>
              </a:rPr>
              <a:t>的部分。</a:t>
            </a:r>
            <a:endParaRPr lang="zh-CN" altLang="en-US" sz="1600" dirty="0">
              <a:latin typeface="Calibri" pitchFamily="34" charset="0"/>
            </a:endParaRPr>
          </a:p>
        </p:txBody>
      </p:sp>
      <p:sp>
        <p:nvSpPr>
          <p:cNvPr id="41996" name="矩形 11"/>
          <p:cNvSpPr>
            <a:spLocks noChangeArrowheads="1"/>
          </p:cNvSpPr>
          <p:nvPr/>
        </p:nvSpPr>
        <p:spPr bwMode="auto">
          <a:xfrm>
            <a:off x="4570413" y="3475575"/>
            <a:ext cx="4032250" cy="830997"/>
          </a:xfrm>
          <a:prstGeom prst="rect">
            <a:avLst/>
          </a:prstGeom>
          <a:noFill/>
          <a:ln w="9525">
            <a:noFill/>
            <a:miter lim="800000"/>
            <a:headEnd/>
            <a:tailEnd/>
          </a:ln>
        </p:spPr>
        <p:txBody>
          <a:bodyPr>
            <a:spAutoFit/>
          </a:bodyPr>
          <a:lstStyle/>
          <a:p>
            <a:r>
              <a:rPr lang="zh-CN" altLang="zh-CN" sz="1600">
                <a:latin typeface="Calibri" pitchFamily="34" charset="0"/>
              </a:rPr>
              <a:t>患者医药服务收费及医保报销相关票据原件或复印件</a:t>
            </a:r>
          </a:p>
          <a:p>
            <a:r>
              <a:rPr lang="zh-CN" altLang="zh-CN" sz="1600">
                <a:latin typeface="Calibri" pitchFamily="34" charset="0"/>
              </a:rPr>
              <a:t>或者医疗保障部门出具的医药费用清单等</a:t>
            </a:r>
          </a:p>
        </p:txBody>
      </p:sp>
      <p:sp>
        <p:nvSpPr>
          <p:cNvPr id="41997" name="文本框 67"/>
          <p:cNvSpPr txBox="1">
            <a:spLocks noChangeArrowheads="1"/>
          </p:cNvSpPr>
          <p:nvPr/>
        </p:nvSpPr>
        <p:spPr bwMode="auto">
          <a:xfrm>
            <a:off x="295282" y="1028700"/>
            <a:ext cx="963613" cy="781752"/>
          </a:xfrm>
          <a:prstGeom prst="rect">
            <a:avLst/>
          </a:prstGeom>
          <a:noFill/>
          <a:ln w="38100">
            <a:noFill/>
            <a:miter lim="800000"/>
            <a:headEnd/>
            <a:tailEnd/>
          </a:ln>
        </p:spPr>
        <p:txBody>
          <a:bodyPr>
            <a:spAutoFit/>
          </a:bodyPr>
          <a:lstStyle/>
          <a:p>
            <a:pPr algn="ctr" eaLnBrk="0" hangingPunct="0">
              <a:lnSpc>
                <a:spcPct val="120000"/>
              </a:lnSpc>
            </a:pPr>
            <a:r>
              <a:rPr lang="zh-CN" altLang="en-US" sz="2800" b="1" baseline="-3000">
                <a:solidFill>
                  <a:schemeClr val="bg1"/>
                </a:solidFill>
                <a:latin typeface="Calibri" pitchFamily="34" charset="0"/>
                <a:ea typeface="微软雅黑" pitchFamily="34" charset="-122"/>
                <a:cs typeface="Arial" pitchFamily="34" charset="0"/>
              </a:rPr>
              <a:t>大病</a:t>
            </a:r>
            <a:endParaRPr lang="en-US" altLang="zh-CN" sz="2800" b="1" baseline="-3000">
              <a:solidFill>
                <a:schemeClr val="bg1"/>
              </a:solidFill>
              <a:latin typeface="Calibri" pitchFamily="34" charset="0"/>
              <a:ea typeface="微软雅黑" pitchFamily="34" charset="-122"/>
              <a:cs typeface="Arial" pitchFamily="34" charset="0"/>
            </a:endParaRPr>
          </a:p>
          <a:p>
            <a:pPr algn="ctr" eaLnBrk="0" hangingPunct="0">
              <a:lnSpc>
                <a:spcPct val="120000"/>
              </a:lnSpc>
            </a:pPr>
            <a:r>
              <a:rPr lang="zh-CN" altLang="en-US" sz="2800" b="1" baseline="-3000">
                <a:solidFill>
                  <a:schemeClr val="bg1"/>
                </a:solidFill>
                <a:latin typeface="Calibri" pitchFamily="34" charset="0"/>
                <a:ea typeface="微软雅黑" pitchFamily="34" charset="-122"/>
                <a:cs typeface="Arial" pitchFamily="34" charset="0"/>
              </a:rPr>
              <a:t>医疗</a:t>
            </a:r>
          </a:p>
        </p:txBody>
      </p:sp>
      <p:sp>
        <p:nvSpPr>
          <p:cNvPr id="20" name="TextBox 19"/>
          <p:cNvSpPr txBox="1"/>
          <p:nvPr/>
        </p:nvSpPr>
        <p:spPr>
          <a:xfrm>
            <a:off x="7500958" y="5357826"/>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2"/>
          <p:cNvGrpSpPr>
            <a:grpSpLocks/>
          </p:cNvGrpSpPr>
          <p:nvPr/>
        </p:nvGrpSpPr>
        <p:grpSpPr bwMode="auto">
          <a:xfrm>
            <a:off x="836616" y="1509187"/>
            <a:ext cx="1647825" cy="1435100"/>
            <a:chOff x="0" y="0"/>
            <a:chExt cx="4392859" cy="2872248"/>
          </a:xfrm>
        </p:grpSpPr>
        <p:sp>
          <p:nvSpPr>
            <p:cNvPr id="43047" name="Shape 338"/>
            <p:cNvSpPr>
              <a:spLocks/>
            </p:cNvSpPr>
            <p:nvPr/>
          </p:nvSpPr>
          <p:spPr bwMode="auto">
            <a:xfrm>
              <a:off x="0" y="0"/>
              <a:ext cx="4392859" cy="2872248"/>
            </a:xfrm>
            <a:custGeom>
              <a:avLst/>
              <a:gdLst>
                <a:gd name="T0" fmla="*/ 2196430 w 21600"/>
                <a:gd name="T1" fmla="*/ 1436124 h 21600"/>
                <a:gd name="T2" fmla="*/ 2196430 w 21600"/>
                <a:gd name="T3" fmla="*/ 1436124 h 21600"/>
                <a:gd name="T4" fmla="*/ 2196430 w 21600"/>
                <a:gd name="T5" fmla="*/ 1436124 h 21600"/>
                <a:gd name="T6" fmla="*/ 2196430 w 21600"/>
                <a:gd name="T7" fmla="*/ 143612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headEnd/>
              <a:tailEnd/>
            </a:ln>
          </p:spPr>
          <p:txBody>
            <a:bodyPr lIns="0" tIns="0" rIns="0" bIns="0" anchor="ctr"/>
            <a:lstStyle/>
            <a:p>
              <a:endParaRPr lang="zh-CN" altLang="en-US"/>
            </a:p>
          </p:txBody>
        </p:sp>
        <p:sp>
          <p:nvSpPr>
            <p:cNvPr id="24" name="Shape 340"/>
            <p:cNvSpPr/>
            <p:nvPr/>
          </p:nvSpPr>
          <p:spPr>
            <a:xfrm>
              <a:off x="935280" y="961651"/>
              <a:ext cx="2852396" cy="804907"/>
            </a:xfrm>
            <a:prstGeom prst="rect">
              <a:avLst/>
            </a:prstGeom>
            <a:noFill/>
            <a:ln w="12700" cap="flat">
              <a:noFill/>
              <a:miter lim="400000"/>
            </a:ln>
            <a:effectLst/>
          </p:spPr>
          <p:txBody>
            <a:bodyPr lIns="0" tIns="0" rIns="0" bIns="0" anchor="ctr"/>
            <a:lstStyle>
              <a:lvl1pPr>
                <a:defRPr sz="2000">
                  <a:solidFill>
                    <a:srgbClr val="FAF9FC"/>
                  </a:solidFill>
                  <a:latin typeface="STIXGeneral-Bold"/>
                  <a:ea typeface="STIXGeneral-Bold"/>
                  <a:cs typeface="STIXGeneral-Bold"/>
                  <a:sym typeface="STIXGeneral-Bold"/>
                </a:defRPr>
              </a:lvl1pPr>
            </a:lstStyle>
            <a:p>
              <a:pPr algn="ctr" fontAlgn="auto">
                <a:spcBef>
                  <a:spcPts val="0"/>
                </a:spcBef>
                <a:spcAft>
                  <a:spcPts val="0"/>
                </a:spcAft>
                <a:defRPr/>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rPr>
                <a:t>获 取</a:t>
              </a:r>
              <a:endParaRPr lang="id-ID" altLang="zh-CN"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3" name="Group 347"/>
          <p:cNvGrpSpPr>
            <a:grpSpLocks/>
          </p:cNvGrpSpPr>
          <p:nvPr/>
        </p:nvGrpSpPr>
        <p:grpSpPr bwMode="auto">
          <a:xfrm>
            <a:off x="2636857" y="1509187"/>
            <a:ext cx="1647825" cy="1435100"/>
            <a:chOff x="0" y="0"/>
            <a:chExt cx="4392859" cy="2872248"/>
          </a:xfrm>
        </p:grpSpPr>
        <p:sp>
          <p:nvSpPr>
            <p:cNvPr id="43045" name="Shape 343"/>
            <p:cNvSpPr>
              <a:spLocks/>
            </p:cNvSpPr>
            <p:nvPr/>
          </p:nvSpPr>
          <p:spPr bwMode="auto">
            <a:xfrm>
              <a:off x="0" y="0"/>
              <a:ext cx="4392859" cy="2872248"/>
            </a:xfrm>
            <a:custGeom>
              <a:avLst/>
              <a:gdLst>
                <a:gd name="T0" fmla="*/ 2196430 w 21600"/>
                <a:gd name="T1" fmla="*/ 1436124 h 21600"/>
                <a:gd name="T2" fmla="*/ 2196430 w 21600"/>
                <a:gd name="T3" fmla="*/ 1436124 h 21600"/>
                <a:gd name="T4" fmla="*/ 2196430 w 21600"/>
                <a:gd name="T5" fmla="*/ 1436124 h 21600"/>
                <a:gd name="T6" fmla="*/ 2196430 w 21600"/>
                <a:gd name="T7" fmla="*/ 143612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headEnd/>
              <a:tailEnd/>
            </a:ln>
          </p:spPr>
          <p:txBody>
            <a:bodyPr lIns="0" tIns="0" rIns="0" bIns="0" anchor="ctr"/>
            <a:lstStyle/>
            <a:p>
              <a:endParaRPr lang="zh-CN" altLang="en-US"/>
            </a:p>
          </p:txBody>
        </p:sp>
        <p:sp>
          <p:nvSpPr>
            <p:cNvPr id="43046" name="Shape 345"/>
            <p:cNvSpPr>
              <a:spLocks noChangeArrowheads="1"/>
            </p:cNvSpPr>
            <p:nvPr/>
          </p:nvSpPr>
          <p:spPr bwMode="auto">
            <a:xfrm>
              <a:off x="936477" y="916576"/>
              <a:ext cx="2972476" cy="996957"/>
            </a:xfrm>
            <a:prstGeom prst="rect">
              <a:avLst/>
            </a:prstGeom>
            <a:noFill/>
            <a:ln w="12700">
              <a:noFill/>
              <a:miter lim="400000"/>
              <a:headEnd/>
              <a:tailEnd/>
            </a:ln>
          </p:spPr>
          <p:txBody>
            <a:bodyPr lIns="0" tIns="0" rIns="0" bIns="0" anchor="ctr"/>
            <a:lstStyle/>
            <a:p>
              <a:pPr algn="ctr"/>
              <a:r>
                <a:rPr lang="zh-CN" altLang="en-US" sz="2000" b="1">
                  <a:solidFill>
                    <a:schemeClr val="bg1"/>
                  </a:solidFill>
                  <a:latin typeface="微软雅黑" pitchFamily="34" charset="-122"/>
                  <a:ea typeface="微软雅黑" pitchFamily="34" charset="-122"/>
                  <a:cs typeface="Lato Regular"/>
                  <a:sym typeface="STIXGeneral-Bold"/>
                </a:rPr>
                <a:t>填 写</a:t>
              </a:r>
              <a:endParaRPr lang="id-ID" altLang="zh-CN" sz="2400" b="1">
                <a:solidFill>
                  <a:schemeClr val="bg1"/>
                </a:solidFill>
                <a:latin typeface="微软雅黑" pitchFamily="34" charset="-122"/>
                <a:ea typeface="微软雅黑" pitchFamily="34" charset="-122"/>
                <a:cs typeface="Lato Regular"/>
                <a:sym typeface="STIXGeneral-Bold"/>
              </a:endParaRPr>
            </a:p>
          </p:txBody>
        </p:sp>
      </p:grpSp>
      <p:grpSp>
        <p:nvGrpSpPr>
          <p:cNvPr id="4" name="Group 352"/>
          <p:cNvGrpSpPr>
            <a:grpSpLocks/>
          </p:cNvGrpSpPr>
          <p:nvPr/>
        </p:nvGrpSpPr>
        <p:grpSpPr bwMode="auto">
          <a:xfrm>
            <a:off x="4437063" y="1509187"/>
            <a:ext cx="1647825" cy="1435100"/>
            <a:chOff x="0" y="0"/>
            <a:chExt cx="4392859" cy="2872248"/>
          </a:xfrm>
        </p:grpSpPr>
        <p:sp>
          <p:nvSpPr>
            <p:cNvPr id="43043" name="Shape 348"/>
            <p:cNvSpPr>
              <a:spLocks/>
            </p:cNvSpPr>
            <p:nvPr/>
          </p:nvSpPr>
          <p:spPr bwMode="auto">
            <a:xfrm>
              <a:off x="0" y="0"/>
              <a:ext cx="4392859" cy="2872248"/>
            </a:xfrm>
            <a:custGeom>
              <a:avLst/>
              <a:gdLst>
                <a:gd name="T0" fmla="*/ 2196430 w 21600"/>
                <a:gd name="T1" fmla="*/ 1436124 h 21600"/>
                <a:gd name="T2" fmla="*/ 2196430 w 21600"/>
                <a:gd name="T3" fmla="*/ 1436124 h 21600"/>
                <a:gd name="T4" fmla="*/ 2196430 w 21600"/>
                <a:gd name="T5" fmla="*/ 1436124 h 21600"/>
                <a:gd name="T6" fmla="*/ 2196430 w 21600"/>
                <a:gd name="T7" fmla="*/ 143612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headEnd/>
              <a:tailEnd/>
            </a:ln>
          </p:spPr>
          <p:txBody>
            <a:bodyPr lIns="0" tIns="0" rIns="0" bIns="0" anchor="ctr"/>
            <a:lstStyle/>
            <a:p>
              <a:endParaRPr lang="zh-CN" altLang="en-US"/>
            </a:p>
          </p:txBody>
        </p:sp>
        <p:sp>
          <p:nvSpPr>
            <p:cNvPr id="32" name="Shape 350"/>
            <p:cNvSpPr/>
            <p:nvPr/>
          </p:nvSpPr>
          <p:spPr>
            <a:xfrm>
              <a:off x="935280" y="766779"/>
              <a:ext cx="2924342" cy="1148053"/>
            </a:xfrm>
            <a:prstGeom prst="rect">
              <a:avLst/>
            </a:prstGeom>
            <a:noFill/>
            <a:ln w="12700" cap="flat">
              <a:noFill/>
              <a:miter lim="400000"/>
            </a:ln>
            <a:effectLst/>
          </p:spPr>
          <p:txBody>
            <a:bodyPr lIns="0" tIns="0" rIns="0" bIns="0" anchor="ctr"/>
            <a:lstStyle>
              <a:lvl1pPr>
                <a:defRPr sz="2000">
                  <a:solidFill>
                    <a:srgbClr val="FAF9FC"/>
                  </a:solidFill>
                  <a:latin typeface="STIXGeneral-Bold"/>
                  <a:ea typeface="STIXGeneral-Bold"/>
                  <a:cs typeface="STIXGeneral-Bold"/>
                  <a:sym typeface="STIXGeneral-Bold"/>
                </a:defRPr>
              </a:lvl1pPr>
            </a:lstStyle>
            <a:p>
              <a:pPr algn="ctr" fontAlgn="auto">
                <a:spcBef>
                  <a:spcPts val="0"/>
                </a:spcBef>
                <a:spcAft>
                  <a:spcPts val="0"/>
                </a:spcAft>
                <a:defRPr/>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cs typeface="Lato Regular"/>
                </a:rPr>
                <a:t>提 交</a:t>
              </a:r>
              <a:endParaRPr lang="id-ID" altLang="zh-CN"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5" name="Group 357"/>
          <p:cNvGrpSpPr>
            <a:grpSpLocks/>
          </p:cNvGrpSpPr>
          <p:nvPr/>
        </p:nvGrpSpPr>
        <p:grpSpPr bwMode="auto">
          <a:xfrm>
            <a:off x="6308738" y="1509187"/>
            <a:ext cx="1647825" cy="1435100"/>
            <a:chOff x="0" y="0"/>
            <a:chExt cx="4392859" cy="2872248"/>
          </a:xfrm>
        </p:grpSpPr>
        <p:sp>
          <p:nvSpPr>
            <p:cNvPr id="43041" name="Shape 353"/>
            <p:cNvSpPr>
              <a:spLocks/>
            </p:cNvSpPr>
            <p:nvPr/>
          </p:nvSpPr>
          <p:spPr bwMode="auto">
            <a:xfrm>
              <a:off x="0" y="0"/>
              <a:ext cx="4392859" cy="2872248"/>
            </a:xfrm>
            <a:custGeom>
              <a:avLst/>
              <a:gdLst>
                <a:gd name="T0" fmla="*/ 2196430 w 21600"/>
                <a:gd name="T1" fmla="*/ 1436124 h 21600"/>
                <a:gd name="T2" fmla="*/ 2196430 w 21600"/>
                <a:gd name="T3" fmla="*/ 1436124 h 21600"/>
                <a:gd name="T4" fmla="*/ 2196430 w 21600"/>
                <a:gd name="T5" fmla="*/ 1436124 h 21600"/>
                <a:gd name="T6" fmla="*/ 2196430 w 21600"/>
                <a:gd name="T7" fmla="*/ 1436124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headEnd/>
              <a:tailEnd/>
            </a:ln>
          </p:spPr>
          <p:txBody>
            <a:bodyPr lIns="0" tIns="0" rIns="0" bIns="0" anchor="ctr"/>
            <a:lstStyle/>
            <a:p>
              <a:endParaRPr lang="zh-CN" altLang="en-US"/>
            </a:p>
          </p:txBody>
        </p:sp>
        <p:sp>
          <p:nvSpPr>
            <p:cNvPr id="43042" name="Shape 355"/>
            <p:cNvSpPr>
              <a:spLocks noChangeArrowheads="1"/>
            </p:cNvSpPr>
            <p:nvPr/>
          </p:nvSpPr>
          <p:spPr bwMode="auto">
            <a:xfrm>
              <a:off x="802363" y="576064"/>
              <a:ext cx="3014432" cy="1536171"/>
            </a:xfrm>
            <a:prstGeom prst="rect">
              <a:avLst/>
            </a:prstGeom>
            <a:noFill/>
            <a:ln w="12700">
              <a:noFill/>
              <a:miter lim="400000"/>
              <a:headEnd/>
              <a:tailEnd/>
            </a:ln>
          </p:spPr>
          <p:txBody>
            <a:bodyPr lIns="0" tIns="0" rIns="0" bIns="0" anchor="ctr"/>
            <a:lstStyle/>
            <a:p>
              <a:pPr algn="ctr"/>
              <a:r>
                <a:rPr lang="zh-CN" altLang="en-US" sz="2000" b="1">
                  <a:solidFill>
                    <a:schemeClr val="bg1"/>
                  </a:solidFill>
                  <a:latin typeface="微软雅黑" pitchFamily="34" charset="-122"/>
                  <a:ea typeface="微软雅黑" pitchFamily="34" charset="-122"/>
                  <a:cs typeface="Lato Regular"/>
                  <a:sym typeface="STIXGeneral-Bold"/>
                </a:rPr>
                <a:t>计算</a:t>
              </a:r>
              <a:endParaRPr lang="en-US" altLang="zh-CN" sz="2000" b="1">
                <a:solidFill>
                  <a:schemeClr val="bg1"/>
                </a:solidFill>
                <a:latin typeface="微软雅黑" pitchFamily="34" charset="-122"/>
                <a:ea typeface="微软雅黑" pitchFamily="34" charset="-122"/>
                <a:cs typeface="Lato Regular"/>
                <a:sym typeface="STIXGeneral-Bold"/>
              </a:endParaRPr>
            </a:p>
            <a:p>
              <a:pPr algn="ctr"/>
              <a:r>
                <a:rPr lang="zh-CN" altLang="en-US" sz="2000" b="1">
                  <a:solidFill>
                    <a:schemeClr val="bg1"/>
                  </a:solidFill>
                  <a:latin typeface="微软雅黑" pitchFamily="34" charset="-122"/>
                  <a:ea typeface="微软雅黑" pitchFamily="34" charset="-122"/>
                  <a:cs typeface="Lato Regular"/>
                  <a:sym typeface="STIXGeneral-Bold"/>
                </a:rPr>
                <a:t>扣缴</a:t>
              </a:r>
              <a:endParaRPr lang="id-ID" altLang="zh-CN" sz="2000" b="1">
                <a:solidFill>
                  <a:schemeClr val="bg1"/>
                </a:solidFill>
                <a:latin typeface="微软雅黑" pitchFamily="34" charset="-122"/>
                <a:ea typeface="微软雅黑" pitchFamily="34" charset="-122"/>
                <a:cs typeface="Lato Regular"/>
                <a:sym typeface="STIXGeneral-Bold"/>
              </a:endParaRPr>
            </a:p>
          </p:txBody>
        </p:sp>
      </p:grpSp>
      <p:grpSp>
        <p:nvGrpSpPr>
          <p:cNvPr id="6" name="Group 363"/>
          <p:cNvGrpSpPr>
            <a:grpSpLocks/>
          </p:cNvGrpSpPr>
          <p:nvPr/>
        </p:nvGrpSpPr>
        <p:grpSpPr bwMode="auto">
          <a:xfrm>
            <a:off x="1503376" y="2738969"/>
            <a:ext cx="319087" cy="425451"/>
            <a:chOff x="0" y="0"/>
            <a:chExt cx="850594" cy="850594"/>
          </a:xfrm>
        </p:grpSpPr>
        <p:sp>
          <p:nvSpPr>
            <p:cNvPr id="43039" name="Shape 361"/>
            <p:cNvSpPr>
              <a:spLocks/>
            </p:cNvSpPr>
            <p:nvPr/>
          </p:nvSpPr>
          <p:spPr bwMode="auto">
            <a:xfrm>
              <a:off x="0" y="0"/>
              <a:ext cx="850594" cy="850594"/>
            </a:xfrm>
            <a:custGeom>
              <a:avLst/>
              <a:gdLst>
                <a:gd name="T0" fmla="*/ 425297 w 19679"/>
                <a:gd name="T1" fmla="*/ 425297 h 19679"/>
                <a:gd name="T2" fmla="*/ 425297 w 19679"/>
                <a:gd name="T3" fmla="*/ 425297 h 19679"/>
                <a:gd name="T4" fmla="*/ 425297 w 19679"/>
                <a:gd name="T5" fmla="*/ 425297 h 19679"/>
                <a:gd name="T6" fmla="*/ 425297 w 19679"/>
                <a:gd name="T7" fmla="*/ 425297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headEnd/>
              <a:tailEnd/>
            </a:ln>
          </p:spPr>
          <p:txBody>
            <a:bodyPr lIns="0" tIns="0" rIns="0" bIns="0" anchor="ctr"/>
            <a:lstStyle/>
            <a:p>
              <a:endParaRPr lang="zh-CN" altLang="en-US"/>
            </a:p>
          </p:txBody>
        </p:sp>
        <p:sp>
          <p:nvSpPr>
            <p:cNvPr id="43040" name="Shape 362"/>
            <p:cNvSpPr>
              <a:spLocks noChangeArrowheads="1"/>
            </p:cNvSpPr>
            <p:nvPr/>
          </p:nvSpPr>
          <p:spPr bwMode="auto">
            <a:xfrm>
              <a:off x="311483" y="179073"/>
              <a:ext cx="209386" cy="369198"/>
            </a:xfrm>
            <a:prstGeom prst="rect">
              <a:avLst/>
            </a:prstGeom>
            <a:noFill/>
            <a:ln w="12700">
              <a:noFill/>
              <a:miter lim="400000"/>
              <a:headEnd/>
              <a:tailEnd/>
            </a:ln>
          </p:spPr>
          <p:txBody>
            <a:bodyPr wrap="none" lIns="0" tIns="0" rIns="0" bIns="0" anchor="ctr">
              <a:spAutoFit/>
            </a:bodyPr>
            <a:lstStyle/>
            <a:p>
              <a:r>
                <a:rPr lang="en-US" altLang="zh-CN" sz="1200">
                  <a:solidFill>
                    <a:srgbClr val="000000"/>
                  </a:solidFill>
                  <a:ea typeface="Oxygen"/>
                  <a:cs typeface="Arial" pitchFamily="34" charset="0"/>
                  <a:sym typeface="Oxygen"/>
                </a:rPr>
                <a:t>1</a:t>
              </a:r>
            </a:p>
          </p:txBody>
        </p:sp>
      </p:grpSp>
      <p:grpSp>
        <p:nvGrpSpPr>
          <p:cNvPr id="7" name="Group 366"/>
          <p:cNvGrpSpPr>
            <a:grpSpLocks/>
          </p:cNvGrpSpPr>
          <p:nvPr/>
        </p:nvGrpSpPr>
        <p:grpSpPr bwMode="auto">
          <a:xfrm>
            <a:off x="3300414" y="2738969"/>
            <a:ext cx="319087" cy="425451"/>
            <a:chOff x="0" y="0"/>
            <a:chExt cx="850594" cy="850594"/>
          </a:xfrm>
        </p:grpSpPr>
        <p:sp>
          <p:nvSpPr>
            <p:cNvPr id="43037" name="Shape 364"/>
            <p:cNvSpPr>
              <a:spLocks/>
            </p:cNvSpPr>
            <p:nvPr/>
          </p:nvSpPr>
          <p:spPr bwMode="auto">
            <a:xfrm>
              <a:off x="0" y="0"/>
              <a:ext cx="850594" cy="850594"/>
            </a:xfrm>
            <a:custGeom>
              <a:avLst/>
              <a:gdLst>
                <a:gd name="T0" fmla="*/ 425297 w 19679"/>
                <a:gd name="T1" fmla="*/ 425297 h 19679"/>
                <a:gd name="T2" fmla="*/ 425297 w 19679"/>
                <a:gd name="T3" fmla="*/ 425297 h 19679"/>
                <a:gd name="T4" fmla="*/ 425297 w 19679"/>
                <a:gd name="T5" fmla="*/ 425297 h 19679"/>
                <a:gd name="T6" fmla="*/ 425297 w 19679"/>
                <a:gd name="T7" fmla="*/ 425297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headEnd/>
              <a:tailEnd/>
            </a:ln>
          </p:spPr>
          <p:txBody>
            <a:bodyPr lIns="0" tIns="0" rIns="0" bIns="0" anchor="ctr"/>
            <a:lstStyle/>
            <a:p>
              <a:endParaRPr lang="zh-CN" altLang="en-US"/>
            </a:p>
          </p:txBody>
        </p:sp>
        <p:sp>
          <p:nvSpPr>
            <p:cNvPr id="43038" name="Shape 365"/>
            <p:cNvSpPr>
              <a:spLocks noChangeArrowheads="1"/>
            </p:cNvSpPr>
            <p:nvPr/>
          </p:nvSpPr>
          <p:spPr bwMode="auto">
            <a:xfrm>
              <a:off x="311483" y="179073"/>
              <a:ext cx="209386" cy="369198"/>
            </a:xfrm>
            <a:prstGeom prst="rect">
              <a:avLst/>
            </a:prstGeom>
            <a:noFill/>
            <a:ln w="12700">
              <a:noFill/>
              <a:miter lim="400000"/>
              <a:headEnd/>
              <a:tailEnd/>
            </a:ln>
          </p:spPr>
          <p:txBody>
            <a:bodyPr wrap="none" lIns="0" tIns="0" rIns="0" bIns="0" anchor="ctr">
              <a:spAutoFit/>
            </a:bodyPr>
            <a:lstStyle/>
            <a:p>
              <a:r>
                <a:rPr lang="en-US" altLang="zh-CN" sz="1200">
                  <a:solidFill>
                    <a:schemeClr val="bg1"/>
                  </a:solidFill>
                  <a:ea typeface="Oxygen"/>
                  <a:cs typeface="Arial" pitchFamily="34" charset="0"/>
                  <a:sym typeface="Oxygen"/>
                </a:rPr>
                <a:t>2</a:t>
              </a:r>
            </a:p>
          </p:txBody>
        </p:sp>
      </p:grpSp>
      <p:grpSp>
        <p:nvGrpSpPr>
          <p:cNvPr id="8" name="Group 369"/>
          <p:cNvGrpSpPr>
            <a:grpSpLocks/>
          </p:cNvGrpSpPr>
          <p:nvPr/>
        </p:nvGrpSpPr>
        <p:grpSpPr bwMode="auto">
          <a:xfrm>
            <a:off x="5100657" y="2738969"/>
            <a:ext cx="319087" cy="425451"/>
            <a:chOff x="0" y="0"/>
            <a:chExt cx="850594" cy="850594"/>
          </a:xfrm>
        </p:grpSpPr>
        <p:sp>
          <p:nvSpPr>
            <p:cNvPr id="43035" name="Shape 367"/>
            <p:cNvSpPr>
              <a:spLocks/>
            </p:cNvSpPr>
            <p:nvPr/>
          </p:nvSpPr>
          <p:spPr bwMode="auto">
            <a:xfrm>
              <a:off x="0" y="0"/>
              <a:ext cx="850594" cy="850594"/>
            </a:xfrm>
            <a:custGeom>
              <a:avLst/>
              <a:gdLst>
                <a:gd name="T0" fmla="*/ 425297 w 19679"/>
                <a:gd name="T1" fmla="*/ 425297 h 19679"/>
                <a:gd name="T2" fmla="*/ 425297 w 19679"/>
                <a:gd name="T3" fmla="*/ 425297 h 19679"/>
                <a:gd name="T4" fmla="*/ 425297 w 19679"/>
                <a:gd name="T5" fmla="*/ 425297 h 19679"/>
                <a:gd name="T6" fmla="*/ 425297 w 19679"/>
                <a:gd name="T7" fmla="*/ 425297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headEnd/>
              <a:tailEnd/>
            </a:ln>
          </p:spPr>
          <p:txBody>
            <a:bodyPr lIns="0" tIns="0" rIns="0" bIns="0" anchor="ctr"/>
            <a:lstStyle/>
            <a:p>
              <a:endParaRPr lang="zh-CN" altLang="en-US"/>
            </a:p>
          </p:txBody>
        </p:sp>
        <p:sp>
          <p:nvSpPr>
            <p:cNvPr id="43036" name="Shape 368"/>
            <p:cNvSpPr>
              <a:spLocks noChangeArrowheads="1"/>
            </p:cNvSpPr>
            <p:nvPr/>
          </p:nvSpPr>
          <p:spPr bwMode="auto">
            <a:xfrm>
              <a:off x="243825" y="114147"/>
              <a:ext cx="362944" cy="622301"/>
            </a:xfrm>
            <a:prstGeom prst="rect">
              <a:avLst/>
            </a:prstGeom>
            <a:noFill/>
            <a:ln w="12700">
              <a:noFill/>
              <a:miter lim="400000"/>
              <a:headEnd/>
              <a:tailEnd/>
            </a:ln>
          </p:spPr>
          <p:txBody>
            <a:bodyPr lIns="0" tIns="0" rIns="0" bIns="0" anchor="ctr"/>
            <a:lstStyle/>
            <a:p>
              <a:r>
                <a:rPr lang="en-US" altLang="zh-CN" sz="1200">
                  <a:solidFill>
                    <a:srgbClr val="000000"/>
                  </a:solidFill>
                  <a:ea typeface="Oxygen"/>
                  <a:cs typeface="Arial" pitchFamily="34" charset="0"/>
                  <a:sym typeface="Oxygen"/>
                </a:rPr>
                <a:t>3</a:t>
              </a:r>
            </a:p>
          </p:txBody>
        </p:sp>
      </p:grpSp>
      <p:grpSp>
        <p:nvGrpSpPr>
          <p:cNvPr id="9" name="Group 372"/>
          <p:cNvGrpSpPr>
            <a:grpSpLocks/>
          </p:cNvGrpSpPr>
          <p:nvPr/>
        </p:nvGrpSpPr>
        <p:grpSpPr bwMode="auto">
          <a:xfrm>
            <a:off x="6973907" y="2738969"/>
            <a:ext cx="319087" cy="425451"/>
            <a:chOff x="0" y="0"/>
            <a:chExt cx="850594" cy="850594"/>
          </a:xfrm>
        </p:grpSpPr>
        <p:sp>
          <p:nvSpPr>
            <p:cNvPr id="43033" name="Shape 370"/>
            <p:cNvSpPr>
              <a:spLocks/>
            </p:cNvSpPr>
            <p:nvPr/>
          </p:nvSpPr>
          <p:spPr bwMode="auto">
            <a:xfrm>
              <a:off x="0" y="0"/>
              <a:ext cx="850594" cy="850594"/>
            </a:xfrm>
            <a:custGeom>
              <a:avLst/>
              <a:gdLst>
                <a:gd name="T0" fmla="*/ 425297 w 19679"/>
                <a:gd name="T1" fmla="*/ 425297 h 19679"/>
                <a:gd name="T2" fmla="*/ 425297 w 19679"/>
                <a:gd name="T3" fmla="*/ 425297 h 19679"/>
                <a:gd name="T4" fmla="*/ 425297 w 19679"/>
                <a:gd name="T5" fmla="*/ 425297 h 19679"/>
                <a:gd name="T6" fmla="*/ 425297 w 19679"/>
                <a:gd name="T7" fmla="*/ 425297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headEnd/>
              <a:tailEnd/>
            </a:ln>
          </p:spPr>
          <p:txBody>
            <a:bodyPr lIns="0" tIns="0" rIns="0" bIns="0" anchor="ctr"/>
            <a:lstStyle/>
            <a:p>
              <a:endParaRPr lang="zh-CN" altLang="en-US"/>
            </a:p>
          </p:txBody>
        </p:sp>
        <p:sp>
          <p:nvSpPr>
            <p:cNvPr id="43034" name="Shape 371"/>
            <p:cNvSpPr>
              <a:spLocks noChangeArrowheads="1"/>
            </p:cNvSpPr>
            <p:nvPr/>
          </p:nvSpPr>
          <p:spPr bwMode="auto">
            <a:xfrm>
              <a:off x="311483" y="179073"/>
              <a:ext cx="209386" cy="369198"/>
            </a:xfrm>
            <a:prstGeom prst="rect">
              <a:avLst/>
            </a:prstGeom>
            <a:noFill/>
            <a:ln w="12700">
              <a:noFill/>
              <a:miter lim="400000"/>
              <a:headEnd/>
              <a:tailEnd/>
            </a:ln>
          </p:spPr>
          <p:txBody>
            <a:bodyPr wrap="none" lIns="0" tIns="0" rIns="0" bIns="0" anchor="ctr">
              <a:spAutoFit/>
            </a:bodyPr>
            <a:lstStyle/>
            <a:p>
              <a:r>
                <a:rPr lang="en-US" altLang="zh-CN" sz="1200">
                  <a:solidFill>
                    <a:schemeClr val="bg1"/>
                  </a:solidFill>
                  <a:ea typeface="Oxygen"/>
                  <a:cs typeface="Arial" pitchFamily="34" charset="0"/>
                  <a:sym typeface="Oxygen"/>
                </a:rPr>
                <a:t>4</a:t>
              </a:r>
            </a:p>
          </p:txBody>
        </p:sp>
      </p:grpSp>
      <p:sp>
        <p:nvSpPr>
          <p:cNvPr id="43017" name="Shape 1794"/>
          <p:cNvSpPr>
            <a:spLocks noChangeArrowheads="1"/>
          </p:cNvSpPr>
          <p:nvPr/>
        </p:nvSpPr>
        <p:spPr bwMode="auto">
          <a:xfrm>
            <a:off x="1042991" y="3608930"/>
            <a:ext cx="4168775" cy="588433"/>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43018" name="Text Placeholder 3"/>
          <p:cNvSpPr txBox="1">
            <a:spLocks noChangeArrowheads="1"/>
          </p:cNvSpPr>
          <p:nvPr/>
        </p:nvSpPr>
        <p:spPr bwMode="auto">
          <a:xfrm>
            <a:off x="684213" y="3697819"/>
            <a:ext cx="4951412" cy="408516"/>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纸质模板</a:t>
            </a:r>
          </a:p>
        </p:txBody>
      </p:sp>
      <p:sp>
        <p:nvSpPr>
          <p:cNvPr id="43019" name="Shape 1794"/>
          <p:cNvSpPr>
            <a:spLocks noChangeArrowheads="1"/>
          </p:cNvSpPr>
          <p:nvPr/>
        </p:nvSpPr>
        <p:spPr bwMode="auto">
          <a:xfrm>
            <a:off x="1042991" y="4375152"/>
            <a:ext cx="4168775" cy="590549"/>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43020" name="Shape 1794"/>
          <p:cNvSpPr>
            <a:spLocks noChangeArrowheads="1"/>
          </p:cNvSpPr>
          <p:nvPr/>
        </p:nvSpPr>
        <p:spPr bwMode="auto">
          <a:xfrm>
            <a:off x="1042991" y="5143513"/>
            <a:ext cx="4168775" cy="590551"/>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43021" name="Text Placeholder 3"/>
          <p:cNvSpPr txBox="1">
            <a:spLocks noChangeArrowheads="1"/>
          </p:cNvSpPr>
          <p:nvPr/>
        </p:nvSpPr>
        <p:spPr bwMode="auto">
          <a:xfrm>
            <a:off x="684213" y="5247219"/>
            <a:ext cx="4951412" cy="408516"/>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远程办税端</a:t>
            </a:r>
            <a:r>
              <a:rPr lang="en-US" altLang="zh-CN" sz="1400" b="1">
                <a:solidFill>
                  <a:schemeClr val="bg1"/>
                </a:solidFill>
                <a:latin typeface="微软雅黑" pitchFamily="34" charset="-122"/>
                <a:ea typeface="微软雅黑" pitchFamily="34" charset="-122"/>
                <a:cs typeface="Open Sans"/>
              </a:rPr>
              <a:t>—APP</a:t>
            </a:r>
            <a:r>
              <a:rPr lang="zh-CN" altLang="en-US" sz="1400" b="1">
                <a:solidFill>
                  <a:schemeClr val="bg1"/>
                </a:solidFill>
                <a:latin typeface="微软雅黑" pitchFamily="34" charset="-122"/>
                <a:ea typeface="微软雅黑" pitchFamily="34" charset="-122"/>
                <a:cs typeface="Open Sans"/>
              </a:rPr>
              <a:t>端</a:t>
            </a:r>
          </a:p>
        </p:txBody>
      </p:sp>
      <p:sp>
        <p:nvSpPr>
          <p:cNvPr id="43022" name="Shape 1794"/>
          <p:cNvSpPr>
            <a:spLocks noChangeArrowheads="1"/>
          </p:cNvSpPr>
          <p:nvPr/>
        </p:nvSpPr>
        <p:spPr bwMode="auto">
          <a:xfrm>
            <a:off x="1042991" y="5911864"/>
            <a:ext cx="4168775" cy="588433"/>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43023" name="Text Placeholder 3"/>
          <p:cNvSpPr txBox="1">
            <a:spLocks noChangeArrowheads="1"/>
          </p:cNvSpPr>
          <p:nvPr/>
        </p:nvSpPr>
        <p:spPr bwMode="auto">
          <a:xfrm>
            <a:off x="684213" y="6002868"/>
            <a:ext cx="4951412" cy="408517"/>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远程办税端</a:t>
            </a:r>
            <a:r>
              <a:rPr lang="en-US" altLang="zh-CN" sz="1400" b="1">
                <a:solidFill>
                  <a:schemeClr val="bg1"/>
                </a:solidFill>
                <a:latin typeface="微软雅黑" pitchFamily="34" charset="-122"/>
                <a:ea typeface="微软雅黑" pitchFamily="34" charset="-122"/>
                <a:cs typeface="Open Sans"/>
              </a:rPr>
              <a:t>—WEB</a:t>
            </a:r>
            <a:r>
              <a:rPr lang="zh-CN" altLang="en-US" sz="1400" b="1">
                <a:solidFill>
                  <a:schemeClr val="bg1"/>
                </a:solidFill>
                <a:latin typeface="微软雅黑" pitchFamily="34" charset="-122"/>
                <a:ea typeface="微软雅黑" pitchFamily="34" charset="-122"/>
                <a:cs typeface="Open Sans"/>
              </a:rPr>
              <a:t>端</a:t>
            </a:r>
          </a:p>
        </p:txBody>
      </p:sp>
      <p:sp>
        <p:nvSpPr>
          <p:cNvPr id="43024" name="Text Placeholder 3"/>
          <p:cNvSpPr txBox="1">
            <a:spLocks noChangeArrowheads="1"/>
          </p:cNvSpPr>
          <p:nvPr/>
        </p:nvSpPr>
        <p:spPr bwMode="auto">
          <a:xfrm>
            <a:off x="684213" y="4459819"/>
            <a:ext cx="4951412" cy="408516"/>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电子模板</a:t>
            </a:r>
          </a:p>
        </p:txBody>
      </p:sp>
      <p:sp>
        <p:nvSpPr>
          <p:cNvPr id="62" name="Title 1"/>
          <p:cNvSpPr txBox="1"/>
          <p:nvPr/>
        </p:nvSpPr>
        <p:spPr>
          <a:xfrm>
            <a:off x="857262" y="266703"/>
            <a:ext cx="47228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专项附加扣除政策的操作方法</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L 形 62"/>
          <p:cNvSpPr/>
          <p:nvPr/>
        </p:nvSpPr>
        <p:spPr>
          <a:xfrm rot="13498344">
            <a:off x="400069" y="423346"/>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4" name="L 形 63"/>
          <p:cNvSpPr/>
          <p:nvPr/>
        </p:nvSpPr>
        <p:spPr>
          <a:xfrm rot="13498344">
            <a:off x="534988" y="423346"/>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5" name="L 形 64"/>
          <p:cNvSpPr/>
          <p:nvPr/>
        </p:nvSpPr>
        <p:spPr>
          <a:xfrm rot="13498344">
            <a:off x="265113" y="423346"/>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66" name="直接连接符 65"/>
          <p:cNvCxnSpPr/>
          <p:nvPr/>
        </p:nvCxnSpPr>
        <p:spPr>
          <a:xfrm>
            <a:off x="762019" y="840317"/>
            <a:ext cx="7840663" cy="0"/>
          </a:xfrm>
          <a:prstGeom prst="line">
            <a:avLst/>
          </a:prstGeom>
        </p:spPr>
        <p:style>
          <a:lnRef idx="1">
            <a:schemeClr val="dk1"/>
          </a:lnRef>
          <a:fillRef idx="0">
            <a:schemeClr val="dk1"/>
          </a:fillRef>
          <a:effectRef idx="0">
            <a:schemeClr val="dk1"/>
          </a:effectRef>
          <a:fontRef idx="minor">
            <a:schemeClr val="tx1"/>
          </a:fontRef>
        </p:style>
      </p:cxnSp>
      <p:sp>
        <p:nvSpPr>
          <p:cNvPr id="69" name="椭圆 4"/>
          <p:cNvSpPr/>
          <p:nvPr/>
        </p:nvSpPr>
        <p:spPr>
          <a:xfrm>
            <a:off x="6078554" y="3551767"/>
            <a:ext cx="2238375" cy="2982384"/>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 name="椭圆 69"/>
          <p:cNvSpPr/>
          <p:nvPr/>
        </p:nvSpPr>
        <p:spPr>
          <a:xfrm>
            <a:off x="6261100" y="3795184"/>
            <a:ext cx="1873250" cy="24955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032" name="Shape 340"/>
          <p:cNvSpPr>
            <a:spLocks noChangeArrowheads="1"/>
          </p:cNvSpPr>
          <p:nvPr/>
        </p:nvSpPr>
        <p:spPr bwMode="auto">
          <a:xfrm>
            <a:off x="6554788" y="4497917"/>
            <a:ext cx="1401762" cy="948267"/>
          </a:xfrm>
          <a:prstGeom prst="rect">
            <a:avLst/>
          </a:prstGeom>
          <a:noFill/>
          <a:ln w="12700">
            <a:noFill/>
            <a:miter lim="400000"/>
            <a:headEnd/>
            <a:tailEnd/>
          </a:ln>
        </p:spPr>
        <p:txBody>
          <a:bodyPr lIns="0" tIns="0" rIns="0" bIns="0" anchor="ctr"/>
          <a:lstStyle/>
          <a:p>
            <a:pPr algn="ctr"/>
            <a:r>
              <a:rPr lang="zh-CN" altLang="en-US" sz="2000" b="1">
                <a:solidFill>
                  <a:schemeClr val="bg1"/>
                </a:solidFill>
                <a:latin typeface="微软雅黑" pitchFamily="34" charset="-122"/>
                <a:ea typeface="微软雅黑" pitchFamily="34" charset="-122"/>
                <a:cs typeface="Lato Regular"/>
                <a:sym typeface="STIXGeneral-Bold"/>
              </a:rPr>
              <a:t>个人所得税扣缴客户端</a:t>
            </a:r>
            <a:endParaRPr lang="id-ID" altLang="zh-CN" sz="2000" b="1">
              <a:solidFill>
                <a:schemeClr val="bg1"/>
              </a:solidFill>
              <a:latin typeface="微软雅黑" pitchFamily="34" charset="-122"/>
              <a:ea typeface="微软雅黑" pitchFamily="34" charset="-122"/>
              <a:cs typeface="Lato Regular"/>
              <a:sym typeface="STIXGeneral-Bold"/>
            </a:endParaRPr>
          </a:p>
        </p:txBody>
      </p:sp>
    </p:spTree>
  </p:cSld>
  <p:clrMapOvr>
    <a:masterClrMapping/>
  </p:clrMapOvr>
  <p:transition spd="med" advTm="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5" y="266703"/>
            <a:ext cx="47228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总体情况</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的办理</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途径</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762005" y="840317"/>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5" y="423337"/>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7"/>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7"/>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矩形 31"/>
          <p:cNvSpPr/>
          <p:nvPr/>
        </p:nvSpPr>
        <p:spPr>
          <a:xfrm>
            <a:off x="2843218" y="1701800"/>
            <a:ext cx="5545137" cy="1932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等腰三角形 5"/>
          <p:cNvSpPr/>
          <p:nvPr/>
        </p:nvSpPr>
        <p:spPr>
          <a:xfrm rot="5400000">
            <a:off x="864132" y="1737784"/>
            <a:ext cx="1932517" cy="1860550"/>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6632" name="TextBox 36"/>
          <p:cNvSpPr txBox="1">
            <a:spLocks noChangeArrowheads="1"/>
          </p:cNvSpPr>
          <p:nvPr/>
        </p:nvSpPr>
        <p:spPr bwMode="auto">
          <a:xfrm>
            <a:off x="2987680" y="2347388"/>
            <a:ext cx="5616575" cy="307777"/>
          </a:xfrm>
          <a:prstGeom prst="rect">
            <a:avLst/>
          </a:prstGeom>
          <a:noFill/>
          <a:ln w="9525">
            <a:noFill/>
            <a:miter lim="800000"/>
            <a:headEnd/>
            <a:tailEnd/>
          </a:ln>
        </p:spPr>
        <p:txBody>
          <a:bodyPr lIns="0" tIns="0" rIns="0" bIns="0">
            <a:spAutoFit/>
          </a:bodyPr>
          <a:lstStyle/>
          <a:p>
            <a:r>
              <a:rPr lang="zh-CN" altLang="en-US" sz="2000">
                <a:solidFill>
                  <a:schemeClr val="bg1"/>
                </a:solidFill>
                <a:latin typeface="微软雅黑" pitchFamily="34" charset="-122"/>
                <a:ea typeface="微软雅黑" pitchFamily="34" charset="-122"/>
              </a:rPr>
              <a:t>日常由单位发工资时按月预扣税款时办理</a:t>
            </a:r>
            <a:endParaRPr lang="en-US" altLang="zh-CN" sz="2000" b="1">
              <a:solidFill>
                <a:schemeClr val="bg1"/>
              </a:solidFill>
              <a:latin typeface="微软雅黑" pitchFamily="34" charset="-122"/>
              <a:ea typeface="微软雅黑" pitchFamily="34" charset="-122"/>
            </a:endParaRPr>
          </a:p>
        </p:txBody>
      </p:sp>
      <p:sp>
        <p:nvSpPr>
          <p:cNvPr id="38" name="TextBox 37"/>
          <p:cNvSpPr txBox="1"/>
          <p:nvPr/>
        </p:nvSpPr>
        <p:spPr>
          <a:xfrm>
            <a:off x="1325563" y="2190751"/>
            <a:ext cx="876300" cy="553998"/>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fontAlgn="auto">
              <a:spcBef>
                <a:spcPts val="0"/>
              </a:spcBef>
              <a:spcAft>
                <a:spcPts val="0"/>
              </a:spcAft>
              <a:defRPr/>
            </a:pPr>
            <a:r>
              <a:rPr lang="en-US" altLang="zh-CN" sz="3600" b="1" spc="300" dirty="0" smtClean="0"/>
              <a:t>01</a:t>
            </a:r>
            <a:endParaRPr lang="zh-CN" altLang="en-US" sz="3600" b="1" spc="300" dirty="0"/>
          </a:p>
        </p:txBody>
      </p:sp>
      <p:sp>
        <p:nvSpPr>
          <p:cNvPr id="39" name="矩形 38"/>
          <p:cNvSpPr/>
          <p:nvPr/>
        </p:nvSpPr>
        <p:spPr>
          <a:xfrm>
            <a:off x="900113" y="4066121"/>
            <a:ext cx="5543550" cy="19346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6" name="等腰三角形 30"/>
          <p:cNvSpPr/>
          <p:nvPr/>
        </p:nvSpPr>
        <p:spPr>
          <a:xfrm rot="16200000" flipH="1">
            <a:off x="6490763" y="4103160"/>
            <a:ext cx="1934633" cy="1860550"/>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7" name="TextBox 46"/>
          <p:cNvSpPr txBox="1"/>
          <p:nvPr/>
        </p:nvSpPr>
        <p:spPr>
          <a:xfrm>
            <a:off x="7086605" y="4610101"/>
            <a:ext cx="874713" cy="553998"/>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fontAlgn="auto">
              <a:spcBef>
                <a:spcPts val="0"/>
              </a:spcBef>
              <a:spcAft>
                <a:spcPts val="0"/>
              </a:spcAft>
              <a:defRPr/>
            </a:pPr>
            <a:r>
              <a:rPr lang="en-US" altLang="zh-CN" sz="3600" b="1" spc="300" dirty="0" smtClean="0">
                <a:solidFill>
                  <a:schemeClr val="tx1">
                    <a:lumMod val="75000"/>
                    <a:lumOff val="25000"/>
                  </a:schemeClr>
                </a:solidFill>
              </a:rPr>
              <a:t>02</a:t>
            </a:r>
            <a:endParaRPr lang="zh-CN" altLang="en-US" sz="3600" b="1" spc="300" dirty="0">
              <a:solidFill>
                <a:schemeClr val="tx1">
                  <a:lumMod val="75000"/>
                  <a:lumOff val="25000"/>
                </a:schemeClr>
              </a:solidFill>
            </a:endParaRPr>
          </a:p>
        </p:txBody>
      </p:sp>
      <p:sp>
        <p:nvSpPr>
          <p:cNvPr id="48" name="TextBox 47"/>
          <p:cNvSpPr txBox="1"/>
          <p:nvPr/>
        </p:nvSpPr>
        <p:spPr>
          <a:xfrm>
            <a:off x="1133480" y="4775202"/>
            <a:ext cx="5076825" cy="307777"/>
          </a:xfrm>
          <a:prstGeom prst="rect">
            <a:avLst/>
          </a:prstGeom>
          <a:noFill/>
        </p:spPr>
        <p:txBody>
          <a:bodyPr lIns="0" tIns="0" rIns="0" bIns="0">
            <a:spAutoFit/>
          </a:bodyPr>
          <a:lstStyle/>
          <a:p>
            <a:pPr fontAlgn="auto">
              <a:spcBef>
                <a:spcPts val="0"/>
              </a:spcBef>
              <a:spcAft>
                <a:spcPts val="0"/>
              </a:spcAft>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次年</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日至</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日自行汇算清缴申报办理</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Tm="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5" y="266703"/>
            <a:ext cx="47228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总体情况</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的办理</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途径</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762005" y="840317"/>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5" y="423337"/>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7"/>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7"/>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654" name="Shape 1794"/>
          <p:cNvSpPr>
            <a:spLocks noChangeArrowheads="1"/>
          </p:cNvSpPr>
          <p:nvPr/>
        </p:nvSpPr>
        <p:spPr bwMode="auto">
          <a:xfrm>
            <a:off x="2595563" y="1295403"/>
            <a:ext cx="2284412" cy="590551"/>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27655" name="Text Placeholder 3"/>
          <p:cNvSpPr txBox="1">
            <a:spLocks noChangeArrowheads="1"/>
          </p:cNvSpPr>
          <p:nvPr/>
        </p:nvSpPr>
        <p:spPr bwMode="auto">
          <a:xfrm>
            <a:off x="2381250" y="1386419"/>
            <a:ext cx="2713038" cy="408516"/>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由单位按月预扣税款时办理</a:t>
            </a:r>
          </a:p>
        </p:txBody>
      </p:sp>
      <p:sp>
        <p:nvSpPr>
          <p:cNvPr id="21" name="圆角矩形 20"/>
          <p:cNvSpPr/>
          <p:nvPr/>
        </p:nvSpPr>
        <p:spPr>
          <a:xfrm>
            <a:off x="720730" y="2144188"/>
            <a:ext cx="7191375" cy="4260849"/>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TextBox 21"/>
          <p:cNvSpPr txBox="1"/>
          <p:nvPr/>
        </p:nvSpPr>
        <p:spPr>
          <a:xfrm>
            <a:off x="1160463" y="2700867"/>
            <a:ext cx="6311900" cy="2363724"/>
          </a:xfrm>
          <a:prstGeom prst="rect">
            <a:avLst/>
          </a:prstGeom>
          <a:noFill/>
        </p:spPr>
        <p:txBody>
          <a:bodyPr lIns="0" tIns="0" rIns="0" bIns="0">
            <a:spAutoFit/>
          </a:bodyPr>
          <a:lstStyle/>
          <a:p>
            <a:pPr indent="457200" algn="just" fontAlgn="auto">
              <a:lnSpc>
                <a:spcPct val="120000"/>
              </a:lnSpc>
              <a:spcBef>
                <a:spcPts val="0"/>
              </a:spcBef>
              <a:spcAft>
                <a:spcPts val="0"/>
              </a:spcAft>
              <a:defRPr/>
            </a:pPr>
            <a:r>
              <a:rPr lang="zh-CN" altLang="en-US" sz="1600" dirty="0">
                <a:latin typeface="+mn-lt"/>
                <a:ea typeface="+mn-ea"/>
              </a:rPr>
              <a:t>除大病医疗以外，子女教育、赡养老人、住房贷款利息、住房租金、继续教育，纳税人可以选择在单位发放工资薪金时，按月享受专项附加扣除政策。</a:t>
            </a:r>
          </a:p>
          <a:p>
            <a:pPr indent="457200" algn="just" fontAlgn="auto">
              <a:lnSpc>
                <a:spcPct val="120000"/>
              </a:lnSpc>
              <a:spcBef>
                <a:spcPts val="0"/>
              </a:spcBef>
              <a:spcAft>
                <a:spcPts val="0"/>
              </a:spcAft>
              <a:defRPr/>
            </a:pPr>
            <a:r>
              <a:rPr lang="zh-CN" altLang="en-US" sz="1600" dirty="0">
                <a:latin typeface="+mn-lt"/>
                <a:ea typeface="+mn-ea"/>
              </a:rPr>
              <a:t>首次享受时，纳税人填报</a:t>
            </a:r>
            <a:r>
              <a:rPr lang="en-US" altLang="zh-CN" sz="1600" dirty="0">
                <a:latin typeface="+mn-lt"/>
                <a:ea typeface="+mn-ea"/>
              </a:rPr>
              <a:t>《</a:t>
            </a:r>
            <a:r>
              <a:rPr lang="zh-CN" altLang="en-US" sz="1600" dirty="0">
                <a:latin typeface="+mn-lt"/>
                <a:ea typeface="+mn-ea"/>
              </a:rPr>
              <a:t>个人所得税专项附加扣除信息表</a:t>
            </a:r>
            <a:r>
              <a:rPr lang="en-US" altLang="zh-CN" sz="1600" dirty="0">
                <a:latin typeface="+mn-lt"/>
                <a:ea typeface="+mn-ea"/>
              </a:rPr>
              <a:t>》</a:t>
            </a:r>
            <a:r>
              <a:rPr lang="zh-CN" altLang="en-US" sz="1600" dirty="0">
                <a:latin typeface="+mn-lt"/>
                <a:ea typeface="+mn-ea"/>
              </a:rPr>
              <a:t>给任职受雇单位，单位在每个月发放工资时，像“三险一金”一样，为大家办理专项附加扣除。</a:t>
            </a:r>
            <a:endParaRPr lang="en-US" altLang="zh-CN" sz="1600" dirty="0">
              <a:latin typeface="+mn-lt"/>
              <a:ea typeface="+mn-ea"/>
            </a:endParaRPr>
          </a:p>
          <a:p>
            <a:pPr indent="457200" algn="just" fontAlgn="auto">
              <a:lnSpc>
                <a:spcPct val="120000"/>
              </a:lnSpc>
              <a:spcBef>
                <a:spcPts val="0"/>
              </a:spcBef>
              <a:spcAft>
                <a:spcPts val="0"/>
              </a:spcAft>
              <a:defRPr/>
            </a:pPr>
            <a:endParaRPr lang="en-US" altLang="zh-CN" sz="1600" dirty="0">
              <a:latin typeface="+mn-lt"/>
              <a:ea typeface="+mn-ea"/>
            </a:endParaRPr>
          </a:p>
          <a:p>
            <a:pPr indent="457200" algn="just" fontAlgn="auto">
              <a:lnSpc>
                <a:spcPct val="120000"/>
              </a:lnSpc>
              <a:spcBef>
                <a:spcPts val="0"/>
              </a:spcBef>
              <a:spcAft>
                <a:spcPts val="0"/>
              </a:spcAft>
              <a:defRPr/>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93"/>
          <p:cNvSpPr/>
          <p:nvPr/>
        </p:nvSpPr>
        <p:spPr>
          <a:xfrm>
            <a:off x="684216" y="2084918"/>
            <a:ext cx="287337" cy="383116"/>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矩形 93"/>
          <p:cNvSpPr/>
          <p:nvPr/>
        </p:nvSpPr>
        <p:spPr>
          <a:xfrm rot="10800000">
            <a:off x="7704143" y="6127754"/>
            <a:ext cx="287337" cy="38523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TextBox 35"/>
          <p:cNvSpPr txBox="1"/>
          <p:nvPr/>
        </p:nvSpPr>
        <p:spPr>
          <a:xfrm>
            <a:off x="4681538" y="2442637"/>
            <a:ext cx="3776662" cy="664797"/>
          </a:xfrm>
          <a:prstGeom prst="rect">
            <a:avLst/>
          </a:prstGeom>
          <a:noFill/>
        </p:spPr>
        <p:txBody>
          <a:bodyPr lIns="0" tIns="0" rIns="0" bIns="0">
            <a:spAutoFit/>
          </a:bodyPr>
          <a:lstStyle/>
          <a:p>
            <a:pPr indent="457200" algn="just" fontAlgn="auto">
              <a:lnSpc>
                <a:spcPct val="120000"/>
              </a:lnSpc>
              <a:spcBef>
                <a:spcPts val="0"/>
              </a:spcBef>
              <a:spcAft>
                <a:spcPts val="0"/>
              </a:spcAft>
              <a:defRPr/>
            </a:pPr>
            <a:endParaRPr lang="en-US" altLang="zh-CN" dirty="0">
              <a:latin typeface="+mn-lt"/>
              <a:ea typeface="+mn-ea"/>
            </a:endParaRPr>
          </a:p>
          <a:p>
            <a:pPr indent="457200" algn="just" fontAlgn="auto">
              <a:lnSpc>
                <a:spcPct val="120000"/>
              </a:lnSpc>
              <a:spcBef>
                <a:spcPts val="0"/>
              </a:spcBef>
              <a:spcAft>
                <a:spcPts val="0"/>
              </a:spcAft>
              <a:defRPr/>
            </a:pP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组合 7"/>
          <p:cNvGrpSpPr>
            <a:grpSpLocks/>
          </p:cNvGrpSpPr>
          <p:nvPr/>
        </p:nvGrpSpPr>
        <p:grpSpPr bwMode="auto">
          <a:xfrm>
            <a:off x="1589093" y="1145121"/>
            <a:ext cx="720725" cy="884767"/>
            <a:chOff x="2776628" y="1394977"/>
            <a:chExt cx="1860602" cy="1450218"/>
          </a:xfrm>
        </p:grpSpPr>
        <p:sp>
          <p:nvSpPr>
            <p:cNvPr id="40" name="等腰三角形 5"/>
            <p:cNvSpPr/>
            <p:nvPr/>
          </p:nvSpPr>
          <p:spPr>
            <a:xfrm rot="5400000">
              <a:off x="2981820" y="118978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TextBox 40"/>
            <p:cNvSpPr txBox="1"/>
            <p:nvPr/>
          </p:nvSpPr>
          <p:spPr>
            <a:xfrm>
              <a:off x="2961048" y="1655182"/>
              <a:ext cx="1336027" cy="605371"/>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fontAlgn="auto">
                <a:spcBef>
                  <a:spcPts val="0"/>
                </a:spcBef>
                <a:spcAft>
                  <a:spcPts val="0"/>
                </a:spcAft>
                <a:defRPr/>
              </a:pPr>
              <a:r>
                <a:rPr lang="en-US" altLang="zh-CN" sz="2400" b="1" spc="300" dirty="0" smtClean="0"/>
                <a:t>01</a:t>
              </a:r>
              <a:endParaRPr lang="zh-CN" altLang="en-US" sz="3600" b="1" spc="300" dirty="0"/>
            </a:p>
          </p:txBody>
        </p:sp>
      </p:grpSp>
      <p:sp>
        <p:nvSpPr>
          <p:cNvPr id="17" name="TextBox 16"/>
          <p:cNvSpPr txBox="1"/>
          <p:nvPr/>
        </p:nvSpPr>
        <p:spPr>
          <a:xfrm>
            <a:off x="7500958" y="5357826"/>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5" y="266703"/>
            <a:ext cx="47228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总体情况</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的办理</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途径</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762005" y="840317"/>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5" y="423337"/>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7"/>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7"/>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678" name="Shape 1794"/>
          <p:cNvSpPr>
            <a:spLocks noChangeArrowheads="1"/>
          </p:cNvSpPr>
          <p:nvPr/>
        </p:nvSpPr>
        <p:spPr bwMode="auto">
          <a:xfrm>
            <a:off x="1187455" y="1295403"/>
            <a:ext cx="2284413" cy="590551"/>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28679" name="Text Placeholder 3"/>
          <p:cNvSpPr txBox="1">
            <a:spLocks noChangeArrowheads="1"/>
          </p:cNvSpPr>
          <p:nvPr/>
        </p:nvSpPr>
        <p:spPr bwMode="auto">
          <a:xfrm>
            <a:off x="993780" y="1375836"/>
            <a:ext cx="2714625" cy="408517"/>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自行申报办理</a:t>
            </a:r>
          </a:p>
        </p:txBody>
      </p:sp>
      <p:sp>
        <p:nvSpPr>
          <p:cNvPr id="21" name="圆角矩形 20"/>
          <p:cNvSpPr/>
          <p:nvPr/>
        </p:nvSpPr>
        <p:spPr>
          <a:xfrm>
            <a:off x="720730" y="2144184"/>
            <a:ext cx="7739063" cy="416560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TextBox 21"/>
          <p:cNvSpPr txBox="1"/>
          <p:nvPr/>
        </p:nvSpPr>
        <p:spPr>
          <a:xfrm>
            <a:off x="1114430" y="2277535"/>
            <a:ext cx="7007225" cy="3250121"/>
          </a:xfrm>
          <a:prstGeom prst="rect">
            <a:avLst/>
          </a:prstGeom>
          <a:noFill/>
        </p:spPr>
        <p:txBody>
          <a:bodyPr lIns="0" tIns="0" rIns="0" bIns="0">
            <a:spAutoFit/>
          </a:bodyPr>
          <a:lstStyle/>
          <a:p>
            <a:pPr indent="457200" algn="just">
              <a:lnSpc>
                <a:spcPct val="150000"/>
              </a:lnSpc>
            </a:pPr>
            <a:r>
              <a:rPr lang="zh-CN" altLang="en-US" sz="1600">
                <a:latin typeface="Calibri" pitchFamily="34" charset="0"/>
              </a:rPr>
              <a:t>一般有以下情形之一，可选择在次年</a:t>
            </a:r>
            <a:r>
              <a:rPr lang="en-US" altLang="zh-CN" sz="1600">
                <a:latin typeface="Calibri" pitchFamily="34" charset="0"/>
              </a:rPr>
              <a:t>3</a:t>
            </a:r>
            <a:r>
              <a:rPr lang="zh-CN" altLang="en-US" sz="1600">
                <a:latin typeface="Calibri" pitchFamily="34" charset="0"/>
              </a:rPr>
              <a:t>月</a:t>
            </a:r>
            <a:r>
              <a:rPr lang="en-US" altLang="zh-CN" sz="1600">
                <a:latin typeface="Calibri" pitchFamily="34" charset="0"/>
              </a:rPr>
              <a:t>1</a:t>
            </a:r>
            <a:r>
              <a:rPr lang="zh-CN" altLang="en-US" sz="1600">
                <a:latin typeface="Calibri" pitchFamily="34" charset="0"/>
              </a:rPr>
              <a:t>日至</a:t>
            </a:r>
            <a:r>
              <a:rPr lang="en-US" altLang="zh-CN" sz="1600">
                <a:latin typeface="Calibri" pitchFamily="34" charset="0"/>
              </a:rPr>
              <a:t>6</a:t>
            </a:r>
            <a:r>
              <a:rPr lang="zh-CN" altLang="en-US" sz="1600">
                <a:latin typeface="Calibri" pitchFamily="34" charset="0"/>
              </a:rPr>
              <a:t>月</a:t>
            </a:r>
            <a:r>
              <a:rPr lang="en-US" altLang="zh-CN" sz="1600">
                <a:latin typeface="Calibri" pitchFamily="34" charset="0"/>
              </a:rPr>
              <a:t>30</a:t>
            </a:r>
            <a:r>
              <a:rPr lang="zh-CN" altLang="en-US" sz="1600">
                <a:latin typeface="Calibri" pitchFamily="34" charset="0"/>
              </a:rPr>
              <a:t>日内，自行向汇缴地主管税务机关办理汇算清缴申报时扣除：</a:t>
            </a:r>
          </a:p>
          <a:p>
            <a:pPr indent="457200" algn="just">
              <a:lnSpc>
                <a:spcPct val="150000"/>
              </a:lnSpc>
            </a:pPr>
            <a:r>
              <a:rPr lang="zh-CN" altLang="en-US" sz="1600">
                <a:latin typeface="Calibri" pitchFamily="34" charset="0"/>
              </a:rPr>
              <a:t>①不愿意将相关专项附加扣除信息报送给任职受雇单位的；</a:t>
            </a:r>
          </a:p>
          <a:p>
            <a:pPr indent="457200" algn="just">
              <a:lnSpc>
                <a:spcPct val="150000"/>
              </a:lnSpc>
            </a:pPr>
            <a:r>
              <a:rPr lang="zh-CN" altLang="en-US" sz="1600">
                <a:latin typeface="Calibri" pitchFamily="34" charset="0"/>
              </a:rPr>
              <a:t>②没有工资、薪金所得，但有劳务报酬、稿酬、特许权使用费所得的；</a:t>
            </a:r>
          </a:p>
          <a:p>
            <a:pPr indent="457200" algn="just">
              <a:lnSpc>
                <a:spcPct val="150000"/>
              </a:lnSpc>
            </a:pPr>
            <a:r>
              <a:rPr lang="zh-CN" altLang="en-US" sz="1600">
                <a:latin typeface="Calibri" pitchFamily="34" charset="0"/>
                <a:sym typeface="+mn-ea"/>
              </a:rPr>
              <a:t>          ③有大病医疗支出项目的；</a:t>
            </a:r>
            <a:endParaRPr lang="zh-CN" altLang="en-US" sz="1600">
              <a:latin typeface="Calibri" pitchFamily="34" charset="0"/>
            </a:endParaRPr>
          </a:p>
          <a:p>
            <a:pPr indent="457200" algn="just">
              <a:lnSpc>
                <a:spcPct val="150000"/>
              </a:lnSpc>
            </a:pPr>
            <a:r>
              <a:rPr lang="zh-CN" altLang="en-US" sz="1600">
                <a:latin typeface="Calibri" pitchFamily="34" charset="0"/>
                <a:sym typeface="+mn-ea"/>
              </a:rPr>
              <a:t>          ④纳税年度内未足额享受专项附加扣除的其他情形。</a:t>
            </a:r>
            <a:endParaRPr lang="zh-CN" altLang="en-US" sz="1600">
              <a:latin typeface="Calibri" pitchFamily="34" charset="0"/>
            </a:endParaRPr>
          </a:p>
          <a:p>
            <a:pPr indent="457200" algn="just">
              <a:lnSpc>
                <a:spcPct val="150000"/>
              </a:lnSpc>
            </a:pPr>
            <a:endParaRPr lang="zh-CN" altLang="en-US" sz="1600">
              <a:latin typeface="Calibri" pitchFamily="34" charset="0"/>
            </a:endParaRPr>
          </a:p>
          <a:p>
            <a:pPr indent="457200" algn="just">
              <a:lnSpc>
                <a:spcPct val="150000"/>
              </a:lnSpc>
            </a:pPr>
            <a:endParaRPr lang="en-US" altLang="zh-CN" sz="1600">
              <a:latin typeface="Calibri" pitchFamily="34" charset="0"/>
            </a:endParaRPr>
          </a:p>
          <a:p>
            <a:pPr indent="457200" algn="just">
              <a:lnSpc>
                <a:spcPct val="120000"/>
              </a:lnSpc>
            </a:pPr>
            <a:endParaRPr lang="en-US" altLang="zh-CN" sz="1600">
              <a:solidFill>
                <a:srgbClr val="404040"/>
              </a:solidFill>
              <a:latin typeface="微软雅黑" pitchFamily="34" charset="-122"/>
              <a:ea typeface="微软雅黑" pitchFamily="34" charset="-122"/>
            </a:endParaRPr>
          </a:p>
        </p:txBody>
      </p:sp>
      <p:sp>
        <p:nvSpPr>
          <p:cNvPr id="23" name="矩形 93"/>
          <p:cNvSpPr/>
          <p:nvPr/>
        </p:nvSpPr>
        <p:spPr>
          <a:xfrm>
            <a:off x="684216" y="2084918"/>
            <a:ext cx="287337" cy="383116"/>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矩形 93"/>
          <p:cNvSpPr/>
          <p:nvPr/>
        </p:nvSpPr>
        <p:spPr>
          <a:xfrm rot="10800000">
            <a:off x="8197850" y="5960536"/>
            <a:ext cx="287338" cy="383117"/>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 name="组合 7"/>
          <p:cNvGrpSpPr>
            <a:grpSpLocks/>
          </p:cNvGrpSpPr>
          <p:nvPr/>
        </p:nvGrpSpPr>
        <p:grpSpPr bwMode="auto">
          <a:xfrm>
            <a:off x="146050" y="1071038"/>
            <a:ext cx="719138" cy="884767"/>
            <a:chOff x="899591" y="1275608"/>
            <a:chExt cx="1860602" cy="1450218"/>
          </a:xfrm>
        </p:grpSpPr>
        <p:sp>
          <p:nvSpPr>
            <p:cNvPr id="40" name="等腰三角形 5"/>
            <p:cNvSpPr/>
            <p:nvPr/>
          </p:nvSpPr>
          <p:spPr>
            <a:xfrm rot="5400000">
              <a:off x="1104783" y="1070416"/>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TextBox 40"/>
            <p:cNvSpPr txBox="1"/>
            <p:nvPr/>
          </p:nvSpPr>
          <p:spPr>
            <a:xfrm>
              <a:off x="1035133" y="1560101"/>
              <a:ext cx="1334867" cy="605371"/>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fontAlgn="auto">
                <a:spcBef>
                  <a:spcPts val="0"/>
                </a:spcBef>
                <a:spcAft>
                  <a:spcPts val="0"/>
                </a:spcAft>
                <a:defRPr/>
              </a:pPr>
              <a:r>
                <a:rPr lang="en-US" altLang="zh-CN" sz="2400" b="1" spc="300" dirty="0" smtClean="0"/>
                <a:t>02</a:t>
              </a:r>
              <a:endParaRPr lang="zh-CN" altLang="en-US" sz="3600" b="1" spc="300" dirty="0"/>
            </a:p>
          </p:txBody>
        </p:sp>
      </p:grpSp>
      <p:sp>
        <p:nvSpPr>
          <p:cNvPr id="16" name="TextBox 15"/>
          <p:cNvSpPr txBox="1"/>
          <p:nvPr/>
        </p:nvSpPr>
        <p:spPr>
          <a:xfrm>
            <a:off x="7500958" y="5357826"/>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5" y="266703"/>
            <a:ext cx="47228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总体情况</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的办理</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途径</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55" y="423337"/>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7"/>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7"/>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701" name="Shape 1794"/>
          <p:cNvSpPr>
            <a:spLocks noChangeArrowheads="1"/>
          </p:cNvSpPr>
          <p:nvPr/>
        </p:nvSpPr>
        <p:spPr bwMode="auto">
          <a:xfrm>
            <a:off x="1187455" y="1299637"/>
            <a:ext cx="2284413" cy="588433"/>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29702" name="Text Placeholder 3"/>
          <p:cNvSpPr txBox="1">
            <a:spLocks noChangeArrowheads="1"/>
          </p:cNvSpPr>
          <p:nvPr/>
        </p:nvSpPr>
        <p:spPr bwMode="auto">
          <a:xfrm>
            <a:off x="993780" y="1388536"/>
            <a:ext cx="2714625" cy="408517"/>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有关补扣措施</a:t>
            </a:r>
          </a:p>
        </p:txBody>
      </p:sp>
      <p:sp>
        <p:nvSpPr>
          <p:cNvPr id="21" name="圆角矩形 20"/>
          <p:cNvSpPr/>
          <p:nvPr/>
        </p:nvSpPr>
        <p:spPr>
          <a:xfrm>
            <a:off x="720730" y="2292352"/>
            <a:ext cx="7739063" cy="3344333"/>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TextBox 21"/>
          <p:cNvSpPr txBox="1"/>
          <p:nvPr/>
        </p:nvSpPr>
        <p:spPr>
          <a:xfrm>
            <a:off x="971550" y="2432051"/>
            <a:ext cx="7226300" cy="1969770"/>
          </a:xfrm>
          <a:prstGeom prst="rect">
            <a:avLst/>
          </a:prstGeom>
          <a:noFill/>
        </p:spPr>
        <p:txBody>
          <a:bodyPr lIns="0" tIns="0" rIns="0" bIns="0">
            <a:spAutoFit/>
          </a:bodyPr>
          <a:lstStyle/>
          <a:p>
            <a:pPr indent="457200" algn="just" fontAlgn="auto">
              <a:lnSpc>
                <a:spcPct val="200000"/>
              </a:lnSpc>
              <a:spcBef>
                <a:spcPts val="0"/>
              </a:spcBef>
              <a:spcAft>
                <a:spcPts val="0"/>
              </a:spcAft>
              <a:defRPr/>
            </a:pPr>
            <a:r>
              <a:rPr lang="zh-CN" altLang="en-US" sz="1600" dirty="0">
                <a:latin typeface="+mn-lt"/>
                <a:ea typeface="+mn-ea"/>
              </a:rPr>
              <a:t>一个纳税年度内，如果没有及时将扣除信息报送任职受雇单位，以致在单位预扣预缴工资、薪金所得税未享受扣除或未足额享受扣除的，大家可以在当年剩余月份内向单位申请补充扣除，也可以在次年</a:t>
            </a:r>
            <a:r>
              <a:rPr lang="en-US" altLang="zh-CN" sz="1600" dirty="0">
                <a:latin typeface="+mn-lt"/>
                <a:ea typeface="+mn-ea"/>
              </a:rPr>
              <a:t>3</a:t>
            </a:r>
            <a:r>
              <a:rPr lang="zh-CN" altLang="en-US" sz="1600" dirty="0">
                <a:latin typeface="+mn-lt"/>
                <a:ea typeface="+mn-ea"/>
              </a:rPr>
              <a:t>月</a:t>
            </a:r>
            <a:r>
              <a:rPr lang="en-US" altLang="zh-CN" sz="1600" dirty="0">
                <a:latin typeface="+mn-lt"/>
                <a:ea typeface="+mn-ea"/>
              </a:rPr>
              <a:t>1</a:t>
            </a:r>
            <a:r>
              <a:rPr lang="zh-CN" altLang="en-US" sz="1600" dirty="0">
                <a:latin typeface="+mn-lt"/>
                <a:ea typeface="+mn-ea"/>
              </a:rPr>
              <a:t>日至</a:t>
            </a:r>
            <a:r>
              <a:rPr lang="en-US" altLang="zh-CN" sz="1600" dirty="0">
                <a:latin typeface="+mn-lt"/>
                <a:ea typeface="+mn-ea"/>
              </a:rPr>
              <a:t>6</a:t>
            </a:r>
            <a:r>
              <a:rPr lang="zh-CN" altLang="en-US" sz="1600" dirty="0">
                <a:latin typeface="+mn-lt"/>
                <a:ea typeface="+mn-ea"/>
              </a:rPr>
              <a:t>月</a:t>
            </a:r>
            <a:r>
              <a:rPr lang="en-US" altLang="zh-CN" sz="1600" dirty="0">
                <a:latin typeface="+mn-lt"/>
                <a:ea typeface="+mn-ea"/>
              </a:rPr>
              <a:t>30</a:t>
            </a:r>
            <a:r>
              <a:rPr lang="zh-CN" altLang="en-US" sz="1600" dirty="0">
                <a:latin typeface="+mn-lt"/>
                <a:ea typeface="+mn-ea"/>
              </a:rPr>
              <a:t>日内，向汇缴地主管税务机关进行汇算清缴申报时办理扣除。</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93"/>
          <p:cNvSpPr/>
          <p:nvPr/>
        </p:nvSpPr>
        <p:spPr>
          <a:xfrm>
            <a:off x="684216" y="2233088"/>
            <a:ext cx="287337" cy="38523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矩形 93"/>
          <p:cNvSpPr/>
          <p:nvPr/>
        </p:nvSpPr>
        <p:spPr>
          <a:xfrm rot="10800000">
            <a:off x="8235950" y="5329770"/>
            <a:ext cx="287338" cy="38523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05" y="840317"/>
            <a:ext cx="7840663"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med" advTm="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277534"/>
            <a:ext cx="2447925" cy="26881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4514" name="文本框 3"/>
          <p:cNvSpPr txBox="1">
            <a:spLocks noChangeArrowheads="1"/>
          </p:cNvSpPr>
          <p:nvPr/>
        </p:nvSpPr>
        <p:spPr bwMode="auto">
          <a:xfrm>
            <a:off x="411164" y="2573867"/>
            <a:ext cx="1627369" cy="1569660"/>
          </a:xfrm>
          <a:prstGeom prst="rect">
            <a:avLst/>
          </a:prstGeom>
          <a:noFill/>
          <a:ln w="9525">
            <a:noFill/>
            <a:miter lim="800000"/>
            <a:headEnd/>
            <a:tailEnd/>
          </a:ln>
        </p:spPr>
        <p:txBody>
          <a:bodyPr wrap="none">
            <a:spAutoFit/>
          </a:bodyPr>
          <a:lstStyle/>
          <a:p>
            <a:r>
              <a:rPr lang="en-US" altLang="zh-CN" sz="9600">
                <a:solidFill>
                  <a:schemeClr val="bg1"/>
                </a:solidFill>
                <a:latin typeface="微软雅黑" pitchFamily="34" charset="-122"/>
                <a:ea typeface="微软雅黑" pitchFamily="34" charset="-122"/>
              </a:rPr>
              <a:t>02</a:t>
            </a:r>
            <a:endParaRPr lang="zh-CN" altLang="en-US" sz="9600">
              <a:solidFill>
                <a:schemeClr val="bg1"/>
              </a:solidFill>
              <a:latin typeface="微软雅黑" pitchFamily="34" charset="-122"/>
              <a:ea typeface="微软雅黑" pitchFamily="34" charset="-122"/>
            </a:endParaRPr>
          </a:p>
        </p:txBody>
      </p:sp>
      <p:sp>
        <p:nvSpPr>
          <p:cNvPr id="5" name="文本框 4"/>
          <p:cNvSpPr txBox="1"/>
          <p:nvPr/>
        </p:nvSpPr>
        <p:spPr>
          <a:xfrm>
            <a:off x="3103564" y="3308351"/>
            <a:ext cx="4852610" cy="523220"/>
          </a:xfrm>
          <a:prstGeom prst="rect">
            <a:avLst/>
          </a:prstGeom>
          <a:noFill/>
        </p:spPr>
        <p:txBody>
          <a:bodyPr wrap="none">
            <a:spAutoFit/>
          </a:bodyPr>
          <a:lstStyle/>
          <a:p>
            <a:pPr fontAlgn="auto">
              <a:spcBef>
                <a:spcPts val="0"/>
              </a:spcBef>
              <a:spcAft>
                <a:spcPts val="0"/>
              </a:spcAft>
              <a:defRPr/>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新个人所得税法扣缴申报指引</a:t>
            </a:r>
          </a:p>
        </p:txBody>
      </p:sp>
      <p:grpSp>
        <p:nvGrpSpPr>
          <p:cNvPr id="3" name="组合 29"/>
          <p:cNvGrpSpPr>
            <a:grpSpLocks/>
          </p:cNvGrpSpPr>
          <p:nvPr/>
        </p:nvGrpSpPr>
        <p:grpSpPr bwMode="auto">
          <a:xfrm>
            <a:off x="5697538" y="2468033"/>
            <a:ext cx="431800" cy="577851"/>
            <a:chOff x="6084168" y="1274820"/>
            <a:chExt cx="432048" cy="432834"/>
          </a:xfrm>
        </p:grpSpPr>
        <p:sp>
          <p:nvSpPr>
            <p:cNvPr id="64529" name="椭圆 22"/>
            <p:cNvSpPr>
              <a:spLocks noChangeArrowheads="1"/>
            </p:cNvSpPr>
            <p:nvPr/>
          </p:nvSpPr>
          <p:spPr bwMode="auto">
            <a:xfrm>
              <a:off x="6084168" y="1274820"/>
              <a:ext cx="432048" cy="432834"/>
            </a:xfrm>
            <a:prstGeom prst="ellipse">
              <a:avLst/>
            </a:prstGeom>
            <a:solidFill>
              <a:schemeClr val="accent1"/>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64530" name="Freeform 59"/>
            <p:cNvSpPr>
              <a:spLocks noChangeArrowheads="1"/>
            </p:cNvSpPr>
            <p:nvPr/>
          </p:nvSpPr>
          <p:spPr bwMode="auto">
            <a:xfrm>
              <a:off x="6180302" y="1365898"/>
              <a:ext cx="239780" cy="250679"/>
            </a:xfrm>
            <a:custGeom>
              <a:avLst/>
              <a:gdLst>
                <a:gd name="T0" fmla="*/ 2147483647 w 581"/>
                <a:gd name="T1" fmla="*/ 2147483647 h 609"/>
                <a:gd name="T2" fmla="*/ 2147483647 w 581"/>
                <a:gd name="T3" fmla="*/ 2147483647 h 609"/>
                <a:gd name="T4" fmla="*/ 2147483647 w 581"/>
                <a:gd name="T5" fmla="*/ 2147483647 h 609"/>
                <a:gd name="T6" fmla="*/ 2147483647 w 581"/>
                <a:gd name="T7" fmla="*/ 2147483647 h 609"/>
                <a:gd name="T8" fmla="*/ 2147483647 w 581"/>
                <a:gd name="T9" fmla="*/ 2147483647 h 609"/>
                <a:gd name="T10" fmla="*/ 2147483647 w 581"/>
                <a:gd name="T11" fmla="*/ 2147483647 h 609"/>
                <a:gd name="T12" fmla="*/ 2147483647 w 581"/>
                <a:gd name="T13" fmla="*/ 2147483647 h 609"/>
                <a:gd name="T14" fmla="*/ 2147483647 w 581"/>
                <a:gd name="T15" fmla="*/ 2147483647 h 609"/>
                <a:gd name="T16" fmla="*/ 2147483647 w 581"/>
                <a:gd name="T17" fmla="*/ 2147483647 h 609"/>
                <a:gd name="T18" fmla="*/ 2147483647 w 581"/>
                <a:gd name="T19" fmla="*/ 2147483647 h 609"/>
                <a:gd name="T20" fmla="*/ 1556819901 w 581"/>
                <a:gd name="T21" fmla="*/ 2147483647 h 609"/>
                <a:gd name="T22" fmla="*/ 0 w 581"/>
                <a:gd name="T23" fmla="*/ 2147483647 h 609"/>
                <a:gd name="T24" fmla="*/ 2147483647 w 581"/>
                <a:gd name="T25" fmla="*/ 2147483647 h 609"/>
                <a:gd name="T26" fmla="*/ 2147483647 w 581"/>
                <a:gd name="T27" fmla="*/ 2147483647 h 609"/>
                <a:gd name="T28" fmla="*/ 2147483647 w 581"/>
                <a:gd name="T29" fmla="*/ 2147483647 h 609"/>
                <a:gd name="T30" fmla="*/ 2147483647 w 581"/>
                <a:gd name="T31" fmla="*/ 2147483647 h 609"/>
                <a:gd name="T32" fmla="*/ 2147483647 w 581"/>
                <a:gd name="T33" fmla="*/ 2147483647 h 609"/>
                <a:gd name="T34" fmla="*/ 2147483647 w 581"/>
                <a:gd name="T35" fmla="*/ 2147483647 h 609"/>
                <a:gd name="T36" fmla="*/ 2147483647 w 581"/>
                <a:gd name="T37" fmla="*/ 2147483647 h 609"/>
                <a:gd name="T38" fmla="*/ 2147483647 w 581"/>
                <a:gd name="T39" fmla="*/ 2147483647 h 609"/>
                <a:gd name="T40" fmla="*/ 2147483647 w 581"/>
                <a:gd name="T41" fmla="*/ 2147483647 h 609"/>
                <a:gd name="T42" fmla="*/ 2147483647 w 581"/>
                <a:gd name="T43" fmla="*/ 2147483647 h 609"/>
                <a:gd name="T44" fmla="*/ 2147483647 w 581"/>
                <a:gd name="T45" fmla="*/ 2147483647 h 609"/>
                <a:gd name="T46" fmla="*/ 2147483647 w 581"/>
                <a:gd name="T47" fmla="*/ 2147483647 h 609"/>
                <a:gd name="T48" fmla="*/ 2147483647 w 581"/>
                <a:gd name="T49" fmla="*/ 2147483647 h 609"/>
                <a:gd name="T50" fmla="*/ 2147483647 w 581"/>
                <a:gd name="T51" fmla="*/ 2147483647 h 609"/>
                <a:gd name="T52" fmla="*/ 2147483647 w 581"/>
                <a:gd name="T53" fmla="*/ 2147483647 h 609"/>
                <a:gd name="T54" fmla="*/ 2147483647 w 581"/>
                <a:gd name="T55" fmla="*/ 2147483647 h 609"/>
                <a:gd name="T56" fmla="*/ 2147483647 w 581"/>
                <a:gd name="T57" fmla="*/ 2147483647 h 609"/>
                <a:gd name="T58" fmla="*/ 2147483647 w 581"/>
                <a:gd name="T59" fmla="*/ 2147483647 h 609"/>
                <a:gd name="T60" fmla="*/ 2147483647 w 581"/>
                <a:gd name="T61" fmla="*/ 2147483647 h 609"/>
                <a:gd name="T62" fmla="*/ 2147483647 w 581"/>
                <a:gd name="T63" fmla="*/ 2147483647 h 609"/>
                <a:gd name="T64" fmla="*/ 2147483647 w 581"/>
                <a:gd name="T65" fmla="*/ 2147483647 h 609"/>
                <a:gd name="T66" fmla="*/ 2147483647 w 581"/>
                <a:gd name="T67" fmla="*/ 2147483647 h 609"/>
                <a:gd name="T68" fmla="*/ 2147483647 w 581"/>
                <a:gd name="T69" fmla="*/ 2147483647 h 609"/>
                <a:gd name="T70" fmla="*/ 2147483647 w 581"/>
                <a:gd name="T71" fmla="*/ 2147483647 h 609"/>
                <a:gd name="T72" fmla="*/ 2147483647 w 581"/>
                <a:gd name="T73" fmla="*/ 2147483647 h 609"/>
                <a:gd name="T74" fmla="*/ 2147483647 w 581"/>
                <a:gd name="T75" fmla="*/ 2147483647 h 609"/>
                <a:gd name="T76" fmla="*/ 2147483647 w 581"/>
                <a:gd name="T77" fmla="*/ 2147483647 h 609"/>
                <a:gd name="T78" fmla="*/ 2147483647 w 581"/>
                <a:gd name="T79" fmla="*/ 2147483647 h 609"/>
                <a:gd name="T80" fmla="*/ 2147483647 w 581"/>
                <a:gd name="T81" fmla="*/ 0 h 609"/>
                <a:gd name="T82" fmla="*/ 2147483647 w 581"/>
                <a:gd name="T83" fmla="*/ 2147483647 h 609"/>
                <a:gd name="T84" fmla="*/ 2147483647 w 581"/>
                <a:gd name="T85" fmla="*/ 2147483647 h 609"/>
                <a:gd name="T86" fmla="*/ 2147483647 w 581"/>
                <a:gd name="T87" fmla="*/ 2147483647 h 609"/>
                <a:gd name="T88" fmla="*/ 2147483647 w 581"/>
                <a:gd name="T89" fmla="*/ 0 h 609"/>
                <a:gd name="T90" fmla="*/ 2147483647 w 581"/>
                <a:gd name="T91" fmla="*/ 2147483647 h 609"/>
                <a:gd name="T92" fmla="*/ 2147483647 w 581"/>
                <a:gd name="T93" fmla="*/ 2147483647 h 609"/>
                <a:gd name="T94" fmla="*/ 2147483647 w 581"/>
                <a:gd name="T95" fmla="*/ 2147483647 h 609"/>
                <a:gd name="T96" fmla="*/ 2147483647 w 581"/>
                <a:gd name="T97" fmla="*/ 0 h 609"/>
                <a:gd name="T98" fmla="*/ 2147483647 w 581"/>
                <a:gd name="T99" fmla="*/ 2147483647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1"/>
                <a:gd name="T151" fmla="*/ 0 h 609"/>
                <a:gd name="T152" fmla="*/ 581 w 581"/>
                <a:gd name="T153" fmla="*/ 609 h 6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4" name="组合 32"/>
          <p:cNvGrpSpPr>
            <a:grpSpLocks/>
          </p:cNvGrpSpPr>
          <p:nvPr/>
        </p:nvGrpSpPr>
        <p:grpSpPr bwMode="auto">
          <a:xfrm>
            <a:off x="4400550" y="2470151"/>
            <a:ext cx="433388" cy="575733"/>
            <a:chOff x="4788024" y="1275213"/>
            <a:chExt cx="432048" cy="432048"/>
          </a:xfrm>
        </p:grpSpPr>
        <p:sp>
          <p:nvSpPr>
            <p:cNvPr id="64527" name="椭圆 65"/>
            <p:cNvSpPr>
              <a:spLocks noChangeArrowheads="1"/>
            </p:cNvSpPr>
            <p:nvPr/>
          </p:nvSpPr>
          <p:spPr bwMode="auto">
            <a:xfrm>
              <a:off x="4788024" y="1275213"/>
              <a:ext cx="432048" cy="432048"/>
            </a:xfrm>
            <a:prstGeom prst="ellipse">
              <a:avLst/>
            </a:prstGeom>
            <a:solidFill>
              <a:srgbClr val="F79600"/>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64528" name="Freeform 110"/>
            <p:cNvSpPr>
              <a:spLocks noChangeArrowheads="1"/>
            </p:cNvSpPr>
            <p:nvPr/>
          </p:nvSpPr>
          <p:spPr bwMode="auto">
            <a:xfrm>
              <a:off x="4891102" y="1366806"/>
              <a:ext cx="250679" cy="248862"/>
            </a:xfrm>
            <a:custGeom>
              <a:avLst/>
              <a:gdLst>
                <a:gd name="T0" fmla="*/ 2147483647 w 609"/>
                <a:gd name="T1" fmla="*/ 2147483647 h 602"/>
                <a:gd name="T2" fmla="*/ 2147483647 w 609"/>
                <a:gd name="T3" fmla="*/ 2147483647 h 602"/>
                <a:gd name="T4" fmla="*/ 2147483647 w 609"/>
                <a:gd name="T5" fmla="*/ 2147483647 h 602"/>
                <a:gd name="T6" fmla="*/ 2147483647 w 609"/>
                <a:gd name="T7" fmla="*/ 2147483647 h 602"/>
                <a:gd name="T8" fmla="*/ 2147483647 w 609"/>
                <a:gd name="T9" fmla="*/ 2147483647 h 602"/>
                <a:gd name="T10" fmla="*/ 2147483647 w 609"/>
                <a:gd name="T11" fmla="*/ 2147483647 h 602"/>
                <a:gd name="T12" fmla="*/ 0 w 609"/>
                <a:gd name="T13" fmla="*/ 2147483647 h 602"/>
                <a:gd name="T14" fmla="*/ 2147483647 w 609"/>
                <a:gd name="T15" fmla="*/ 0 h 602"/>
                <a:gd name="T16" fmla="*/ 2147483647 w 609"/>
                <a:gd name="T17" fmla="*/ 2147483647 h 602"/>
                <a:gd name="T18" fmla="*/ 2147483647 w 609"/>
                <a:gd name="T19" fmla="*/ 2147483647 h 602"/>
                <a:gd name="T20" fmla="*/ 2147483647 w 609"/>
                <a:gd name="T21" fmla="*/ 2147483647 h 602"/>
                <a:gd name="T22" fmla="*/ 2147483647 w 609"/>
                <a:gd name="T23" fmla="*/ 2147483647 h 602"/>
                <a:gd name="T24" fmla="*/ 2147483647 w 609"/>
                <a:gd name="T25" fmla="*/ 2147483647 h 602"/>
                <a:gd name="T26" fmla="*/ 2147483647 w 609"/>
                <a:gd name="T27" fmla="*/ 2147483647 h 602"/>
                <a:gd name="T28" fmla="*/ 2147483647 w 609"/>
                <a:gd name="T29" fmla="*/ 2147483647 h 602"/>
                <a:gd name="T30" fmla="*/ 2147483647 w 609"/>
                <a:gd name="T31" fmla="*/ 2147483647 h 602"/>
                <a:gd name="T32" fmla="*/ 2147483647 w 609"/>
                <a:gd name="T33" fmla="*/ 2147483647 h 602"/>
                <a:gd name="T34" fmla="*/ 2147483647 w 609"/>
                <a:gd name="T35" fmla="*/ 2147483647 h 602"/>
                <a:gd name="T36" fmla="*/ 2147483647 w 609"/>
                <a:gd name="T37" fmla="*/ 2147483647 h 602"/>
                <a:gd name="T38" fmla="*/ 2147483647 w 609"/>
                <a:gd name="T39" fmla="*/ 2147483647 h 602"/>
                <a:gd name="T40" fmla="*/ 2147483647 w 609"/>
                <a:gd name="T41" fmla="*/ 2147483647 h 602"/>
                <a:gd name="T42" fmla="*/ 2147483647 w 609"/>
                <a:gd name="T43" fmla="*/ 2147483647 h 602"/>
                <a:gd name="T44" fmla="*/ 2147483647 w 609"/>
                <a:gd name="T45" fmla="*/ 2147483647 h 602"/>
                <a:gd name="T46" fmla="*/ 2147483647 w 609"/>
                <a:gd name="T47" fmla="*/ 2147483647 h 602"/>
                <a:gd name="T48" fmla="*/ 2147483647 w 609"/>
                <a:gd name="T49" fmla="*/ 2147483647 h 602"/>
                <a:gd name="T50" fmla="*/ 2147483647 w 609"/>
                <a:gd name="T51" fmla="*/ 2147483647 h 602"/>
                <a:gd name="T52" fmla="*/ 2147483647 w 609"/>
                <a:gd name="T53" fmla="*/ 2147483647 h 602"/>
                <a:gd name="T54" fmla="*/ 2147483647 w 609"/>
                <a:gd name="T55" fmla="*/ 2147483647 h 602"/>
                <a:gd name="T56" fmla="*/ 2147483647 w 609"/>
                <a:gd name="T57" fmla="*/ 2147483647 h 602"/>
                <a:gd name="T58" fmla="*/ 2147483647 w 609"/>
                <a:gd name="T59" fmla="*/ 2147483647 h 602"/>
                <a:gd name="T60" fmla="*/ 2147483647 w 609"/>
                <a:gd name="T61" fmla="*/ 2147483647 h 602"/>
                <a:gd name="T62" fmla="*/ 2147483647 w 609"/>
                <a:gd name="T63" fmla="*/ 2147483647 h 602"/>
                <a:gd name="T64" fmla="*/ 2147483647 w 609"/>
                <a:gd name="T65" fmla="*/ 2147483647 h 602"/>
                <a:gd name="T66" fmla="*/ 2147483647 w 609"/>
                <a:gd name="T67" fmla="*/ 2147483647 h 602"/>
                <a:gd name="T68" fmla="*/ 2147483647 w 609"/>
                <a:gd name="T69" fmla="*/ 2147483647 h 602"/>
                <a:gd name="T70" fmla="*/ 2147483647 w 609"/>
                <a:gd name="T71" fmla="*/ 214748364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9"/>
                <a:gd name="T109" fmla="*/ 0 h 602"/>
                <a:gd name="T110" fmla="*/ 609 w 609"/>
                <a:gd name="T111" fmla="*/ 602 h 6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6" name="组合 35"/>
          <p:cNvGrpSpPr>
            <a:grpSpLocks/>
          </p:cNvGrpSpPr>
          <p:nvPr/>
        </p:nvGrpSpPr>
        <p:grpSpPr bwMode="auto">
          <a:xfrm>
            <a:off x="5049838" y="2468033"/>
            <a:ext cx="431800" cy="577851"/>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defRPr/>
              </a:pPr>
              <a:endParaRPr lang="zh-CN" altLang="en-US">
                <a:solidFill>
                  <a:srgbClr val="FFFFFF"/>
                </a:solidFill>
                <a:latin typeface="Calibri" panose="020F0502020204030204" pitchFamily="34" charset="0"/>
              </a:endParaRPr>
            </a:p>
          </p:txBody>
        </p:sp>
        <p:sp>
          <p:nvSpPr>
            <p:cNvPr id="64526" name="Freeform 16"/>
            <p:cNvSpPr>
              <a:spLocks noChangeArrowheads="1"/>
            </p:cNvSpPr>
            <p:nvPr/>
          </p:nvSpPr>
          <p:spPr bwMode="auto">
            <a:xfrm>
              <a:off x="5554420" y="1377705"/>
              <a:ext cx="196183" cy="227065"/>
            </a:xfrm>
            <a:custGeom>
              <a:avLst/>
              <a:gdLst>
                <a:gd name="T0" fmla="*/ 2147483647 w 475"/>
                <a:gd name="T1" fmla="*/ 2147483647 h 552"/>
                <a:gd name="T2" fmla="*/ 2147483647 w 475"/>
                <a:gd name="T3" fmla="*/ 2147483647 h 552"/>
                <a:gd name="T4" fmla="*/ 2147483647 w 475"/>
                <a:gd name="T5" fmla="*/ 2147483647 h 552"/>
                <a:gd name="T6" fmla="*/ 2147483647 w 475"/>
                <a:gd name="T7" fmla="*/ 0 h 552"/>
                <a:gd name="T8" fmla="*/ 2147483647 w 475"/>
                <a:gd name="T9" fmla="*/ 0 h 552"/>
                <a:gd name="T10" fmla="*/ 2147483647 w 475"/>
                <a:gd name="T11" fmla="*/ 1488516956 h 552"/>
                <a:gd name="T12" fmla="*/ 2147483647 w 475"/>
                <a:gd name="T13" fmla="*/ 2147483647 h 552"/>
                <a:gd name="T14" fmla="*/ 2147483647 w 475"/>
                <a:gd name="T15" fmla="*/ 2147483647 h 552"/>
                <a:gd name="T16" fmla="*/ 2147483647 w 475"/>
                <a:gd name="T17" fmla="*/ 2147483647 h 552"/>
                <a:gd name="T18" fmla="*/ 2147483647 w 475"/>
                <a:gd name="T19" fmla="*/ 2147483647 h 552"/>
                <a:gd name="T20" fmla="*/ 2147483647 w 475"/>
                <a:gd name="T21" fmla="*/ 2147483647 h 552"/>
                <a:gd name="T22" fmla="*/ 2147483647 w 475"/>
                <a:gd name="T23" fmla="*/ 2147483647 h 552"/>
                <a:gd name="T24" fmla="*/ 2147483647 w 475"/>
                <a:gd name="T25" fmla="*/ 2147483647 h 552"/>
                <a:gd name="T26" fmla="*/ 2147483647 w 475"/>
                <a:gd name="T27" fmla="*/ 2147483647 h 552"/>
                <a:gd name="T28" fmla="*/ 2147483647 w 475"/>
                <a:gd name="T29" fmla="*/ 2147483647 h 552"/>
                <a:gd name="T30" fmla="*/ 2147483647 w 475"/>
                <a:gd name="T31" fmla="*/ 2147483647 h 552"/>
                <a:gd name="T32" fmla="*/ 2147483647 w 475"/>
                <a:gd name="T33" fmla="*/ 2147483647 h 552"/>
                <a:gd name="T34" fmla="*/ 2147483647 w 475"/>
                <a:gd name="T35" fmla="*/ 2147483647 h 552"/>
                <a:gd name="T36" fmla="*/ 2147483647 w 475"/>
                <a:gd name="T37" fmla="*/ 2147483647 h 552"/>
                <a:gd name="T38" fmla="*/ 2147483647 w 475"/>
                <a:gd name="T39" fmla="*/ 2147483647 h 552"/>
                <a:gd name="T40" fmla="*/ 2147483647 w 475"/>
                <a:gd name="T41" fmla="*/ 2147483647 h 552"/>
                <a:gd name="T42" fmla="*/ 2147483647 w 475"/>
                <a:gd name="T43" fmla="*/ 2147483647 h 552"/>
                <a:gd name="T44" fmla="*/ 2147483647 w 475"/>
                <a:gd name="T45" fmla="*/ 2147483647 h 552"/>
                <a:gd name="T46" fmla="*/ 2147483647 w 475"/>
                <a:gd name="T47" fmla="*/ 2147483647 h 552"/>
                <a:gd name="T48" fmla="*/ 2147483647 w 475"/>
                <a:gd name="T49" fmla="*/ 2147483647 h 552"/>
                <a:gd name="T50" fmla="*/ 2147483647 w 475"/>
                <a:gd name="T51" fmla="*/ 1488516956 h 552"/>
                <a:gd name="T52" fmla="*/ 2147483647 w 475"/>
                <a:gd name="T53" fmla="*/ 0 h 552"/>
                <a:gd name="T54" fmla="*/ 2147483647 w 475"/>
                <a:gd name="T55" fmla="*/ 0 h 552"/>
                <a:gd name="T56" fmla="*/ 2147483647 w 475"/>
                <a:gd name="T57" fmla="*/ 2147483647 h 552"/>
                <a:gd name="T58" fmla="*/ 2147483647 w 475"/>
                <a:gd name="T59" fmla="*/ 2147483647 h 552"/>
                <a:gd name="T60" fmla="*/ 2147483647 w 475"/>
                <a:gd name="T61" fmla="*/ 2147483647 h 552"/>
                <a:gd name="T62" fmla="*/ 2147483647 w 475"/>
                <a:gd name="T63" fmla="*/ 2147483647 h 552"/>
                <a:gd name="T64" fmla="*/ 2147483647 w 475"/>
                <a:gd name="T65" fmla="*/ 2147483647 h 552"/>
                <a:gd name="T66" fmla="*/ 2147483647 w 475"/>
                <a:gd name="T67" fmla="*/ 2147483647 h 552"/>
                <a:gd name="T68" fmla="*/ 1560392510 w 475"/>
                <a:gd name="T69" fmla="*/ 2147483647 h 552"/>
                <a:gd name="T70" fmla="*/ 0 w 475"/>
                <a:gd name="T71" fmla="*/ 2147483647 h 552"/>
                <a:gd name="T72" fmla="*/ 1560392510 w 475"/>
                <a:gd name="T73" fmla="*/ 2147483647 h 552"/>
                <a:gd name="T74" fmla="*/ 2147483647 w 475"/>
                <a:gd name="T75" fmla="*/ 2147483647 h 552"/>
                <a:gd name="T76" fmla="*/ 2147483647 w 475"/>
                <a:gd name="T77" fmla="*/ 2147483647 h 552"/>
                <a:gd name="T78" fmla="*/ 1560392510 w 475"/>
                <a:gd name="T79" fmla="*/ 2147483647 h 552"/>
                <a:gd name="T80" fmla="*/ 1560392510 w 475"/>
                <a:gd name="T81" fmla="*/ 2147483647 h 552"/>
                <a:gd name="T82" fmla="*/ 2147483647 w 475"/>
                <a:gd name="T83" fmla="*/ 2147483647 h 552"/>
                <a:gd name="T84" fmla="*/ 2147483647 w 475"/>
                <a:gd name="T85" fmla="*/ 2147483647 h 552"/>
                <a:gd name="T86" fmla="*/ 2147483647 w 475"/>
                <a:gd name="T87" fmla="*/ 2147483647 h 552"/>
                <a:gd name="T88" fmla="*/ 1560392510 w 475"/>
                <a:gd name="T89" fmla="*/ 2147483647 h 552"/>
                <a:gd name="T90" fmla="*/ 0 w 475"/>
                <a:gd name="T91" fmla="*/ 2147483647 h 552"/>
                <a:gd name="T92" fmla="*/ 1560392510 w 475"/>
                <a:gd name="T93" fmla="*/ 2147483647 h 552"/>
                <a:gd name="T94" fmla="*/ 1560392510 w 475"/>
                <a:gd name="T95" fmla="*/ 2147483647 h 552"/>
                <a:gd name="T96" fmla="*/ 1560392510 w 475"/>
                <a:gd name="T97" fmla="*/ 2147483647 h 552"/>
                <a:gd name="T98" fmla="*/ 2147483647 w 475"/>
                <a:gd name="T99" fmla="*/ 2147483647 h 552"/>
                <a:gd name="T100" fmla="*/ 2147483647 w 475"/>
                <a:gd name="T101" fmla="*/ 2147483647 h 552"/>
                <a:gd name="T102" fmla="*/ 2147483647 w 475"/>
                <a:gd name="T103" fmla="*/ 2147483647 h 552"/>
                <a:gd name="T104" fmla="*/ 1560392510 w 475"/>
                <a:gd name="T105" fmla="*/ 2147483647 h 552"/>
                <a:gd name="T106" fmla="*/ 0 w 475"/>
                <a:gd name="T107" fmla="*/ 2147483647 h 552"/>
                <a:gd name="T108" fmla="*/ 1560392510 w 475"/>
                <a:gd name="T109" fmla="*/ 2147483647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552"/>
                <a:gd name="T167" fmla="*/ 475 w 475"/>
                <a:gd name="T168" fmla="*/ 552 h 5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7" name="组合 38"/>
          <p:cNvGrpSpPr>
            <a:grpSpLocks/>
          </p:cNvGrpSpPr>
          <p:nvPr/>
        </p:nvGrpSpPr>
        <p:grpSpPr bwMode="auto">
          <a:xfrm>
            <a:off x="3105150" y="2468033"/>
            <a:ext cx="433388" cy="577851"/>
            <a:chOff x="3491880" y="1274820"/>
            <a:chExt cx="432833" cy="432834"/>
          </a:xfrm>
        </p:grpSpPr>
        <p:sp>
          <p:nvSpPr>
            <p:cNvPr id="64523" name="椭圆 16"/>
            <p:cNvSpPr>
              <a:spLocks noChangeArrowheads="1"/>
            </p:cNvSpPr>
            <p:nvPr/>
          </p:nvSpPr>
          <p:spPr bwMode="auto">
            <a:xfrm>
              <a:off x="3491880" y="1274820"/>
              <a:ext cx="432833" cy="432834"/>
            </a:xfrm>
            <a:prstGeom prst="ellipse">
              <a:avLst/>
            </a:prstGeom>
            <a:solidFill>
              <a:schemeClr val="accent1"/>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64524" name="Freeform 75"/>
            <p:cNvSpPr>
              <a:spLocks noChangeArrowheads="1"/>
            </p:cNvSpPr>
            <p:nvPr/>
          </p:nvSpPr>
          <p:spPr bwMode="auto">
            <a:xfrm>
              <a:off x="3583864" y="1385879"/>
              <a:ext cx="248863" cy="210716"/>
            </a:xfrm>
            <a:custGeom>
              <a:avLst/>
              <a:gdLst>
                <a:gd name="T0" fmla="*/ 2147483647 w 602"/>
                <a:gd name="T1" fmla="*/ 2147483647 h 510"/>
                <a:gd name="T2" fmla="*/ 2147483647 w 602"/>
                <a:gd name="T3" fmla="*/ 2147483647 h 510"/>
                <a:gd name="T4" fmla="*/ 1510814829 w 602"/>
                <a:gd name="T5" fmla="*/ 2147483647 h 510"/>
                <a:gd name="T6" fmla="*/ 0 w 602"/>
                <a:gd name="T7" fmla="*/ 2147483647 h 510"/>
                <a:gd name="T8" fmla="*/ 0 w 602"/>
                <a:gd name="T9" fmla="*/ 1508272953 h 510"/>
                <a:gd name="T10" fmla="*/ 1510814829 w 602"/>
                <a:gd name="T11" fmla="*/ 0 h 510"/>
                <a:gd name="T12" fmla="*/ 2147483647 w 602"/>
                <a:gd name="T13" fmla="*/ 1508272953 h 510"/>
                <a:gd name="T14" fmla="*/ 2147483647 w 602"/>
                <a:gd name="T15" fmla="*/ 2147483647 h 510"/>
                <a:gd name="T16" fmla="*/ 2147483647 w 602"/>
                <a:gd name="T17" fmla="*/ 2147483647 h 510"/>
                <a:gd name="T18" fmla="*/ 2147483647 w 602"/>
                <a:gd name="T19" fmla="*/ 2147483647 h 510"/>
                <a:gd name="T20" fmla="*/ 2147483647 w 602"/>
                <a:gd name="T21" fmla="*/ 2147483647 h 510"/>
                <a:gd name="T22" fmla="*/ 2147483647 w 602"/>
                <a:gd name="T23" fmla="*/ 2147483647 h 510"/>
                <a:gd name="T24" fmla="*/ 2147483647 w 602"/>
                <a:gd name="T25" fmla="*/ 2147483647 h 510"/>
                <a:gd name="T26" fmla="*/ 2147483647 w 602"/>
                <a:gd name="T27" fmla="*/ 2147483647 h 510"/>
                <a:gd name="T28" fmla="*/ 2147483647 w 602"/>
                <a:gd name="T29" fmla="*/ 2147483647 h 510"/>
                <a:gd name="T30" fmla="*/ 2147483647 w 602"/>
                <a:gd name="T31" fmla="*/ 2147483647 h 510"/>
                <a:gd name="T32" fmla="*/ 2147483647 w 602"/>
                <a:gd name="T33" fmla="*/ 2147483647 h 510"/>
                <a:gd name="T34" fmla="*/ 2147483647 w 602"/>
                <a:gd name="T35" fmla="*/ 2147483647 h 510"/>
                <a:gd name="T36" fmla="*/ 2147483647 w 602"/>
                <a:gd name="T37" fmla="*/ 2147483647 h 510"/>
                <a:gd name="T38" fmla="*/ 2147483647 w 602"/>
                <a:gd name="T39" fmla="*/ 2147483647 h 510"/>
                <a:gd name="T40" fmla="*/ 2147483647 w 602"/>
                <a:gd name="T41" fmla="*/ 2147483647 h 510"/>
                <a:gd name="T42" fmla="*/ 2147483647 w 602"/>
                <a:gd name="T43" fmla="*/ 2147483647 h 510"/>
                <a:gd name="T44" fmla="*/ 2147483647 w 602"/>
                <a:gd name="T45" fmla="*/ 2147483647 h 510"/>
                <a:gd name="T46" fmla="*/ 2147483647 w 602"/>
                <a:gd name="T47" fmla="*/ 2147483647 h 510"/>
                <a:gd name="T48" fmla="*/ 2147483647 w 602"/>
                <a:gd name="T49" fmla="*/ 2147483647 h 510"/>
                <a:gd name="T50" fmla="*/ 2147483647 w 602"/>
                <a:gd name="T51" fmla="*/ 2147483647 h 510"/>
                <a:gd name="T52" fmla="*/ 2147483647 w 602"/>
                <a:gd name="T53" fmla="*/ 2147483647 h 510"/>
                <a:gd name="T54" fmla="*/ 2147483647 w 602"/>
                <a:gd name="T55" fmla="*/ 2147483647 h 510"/>
                <a:gd name="T56" fmla="*/ 2147483647 w 602"/>
                <a:gd name="T57" fmla="*/ 2147483647 h 510"/>
                <a:gd name="T58" fmla="*/ 2147483647 w 602"/>
                <a:gd name="T59" fmla="*/ 2147483647 h 510"/>
                <a:gd name="T60" fmla="*/ 2147483647 w 602"/>
                <a:gd name="T61" fmla="*/ 2147483647 h 510"/>
                <a:gd name="T62" fmla="*/ 2147483647 w 602"/>
                <a:gd name="T63" fmla="*/ 2147483647 h 510"/>
                <a:gd name="T64" fmla="*/ 2147483647 w 602"/>
                <a:gd name="T65" fmla="*/ 2147483647 h 510"/>
                <a:gd name="T66" fmla="*/ 2147483647 w 602"/>
                <a:gd name="T67" fmla="*/ 2147483647 h 510"/>
                <a:gd name="T68" fmla="*/ 2147483647 w 602"/>
                <a:gd name="T69" fmla="*/ 2147483647 h 510"/>
                <a:gd name="T70" fmla="*/ 2147483647 w 602"/>
                <a:gd name="T71" fmla="*/ 2147483647 h 510"/>
                <a:gd name="T72" fmla="*/ 2147483647 w 602"/>
                <a:gd name="T73" fmla="*/ 2147483647 h 510"/>
                <a:gd name="T74" fmla="*/ 2147483647 w 602"/>
                <a:gd name="T75" fmla="*/ 2147483647 h 510"/>
                <a:gd name="T76" fmla="*/ 2147483647 w 602"/>
                <a:gd name="T77" fmla="*/ 2147483647 h 510"/>
                <a:gd name="T78" fmla="*/ 2147483647 w 602"/>
                <a:gd name="T79" fmla="*/ 2147483647 h 510"/>
                <a:gd name="T80" fmla="*/ 2147483647 w 602"/>
                <a:gd name="T81" fmla="*/ 2147483647 h 510"/>
                <a:gd name="T82" fmla="*/ 2147483647 w 602"/>
                <a:gd name="T83" fmla="*/ 2147483647 h 510"/>
                <a:gd name="T84" fmla="*/ 2147483647 w 602"/>
                <a:gd name="T85" fmla="*/ 2147483647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2"/>
                <a:gd name="T130" fmla="*/ 0 h 510"/>
                <a:gd name="T131" fmla="*/ 602 w 602"/>
                <a:gd name="T132" fmla="*/ 510 h 5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grpSp>
        <p:nvGrpSpPr>
          <p:cNvPr id="8" name="组合 42"/>
          <p:cNvGrpSpPr>
            <a:grpSpLocks/>
          </p:cNvGrpSpPr>
          <p:nvPr/>
        </p:nvGrpSpPr>
        <p:grpSpPr bwMode="auto">
          <a:xfrm>
            <a:off x="3752850" y="2468033"/>
            <a:ext cx="433388" cy="577851"/>
            <a:chOff x="4139952" y="1274820"/>
            <a:chExt cx="432833" cy="432834"/>
          </a:xfrm>
        </p:grpSpPr>
        <p:sp>
          <p:nvSpPr>
            <p:cNvPr id="64521" name="椭圆 16"/>
            <p:cNvSpPr>
              <a:spLocks noChangeArrowheads="1"/>
            </p:cNvSpPr>
            <p:nvPr/>
          </p:nvSpPr>
          <p:spPr bwMode="auto">
            <a:xfrm>
              <a:off x="4139952" y="1274820"/>
              <a:ext cx="432833" cy="432834"/>
            </a:xfrm>
            <a:prstGeom prst="ellipse">
              <a:avLst/>
            </a:prstGeom>
            <a:solidFill>
              <a:srgbClr val="3992DB"/>
            </a:solidFill>
            <a:ln w="9525">
              <a:noFill/>
              <a:round/>
              <a:headEnd/>
              <a:tailEnd/>
            </a:ln>
          </p:spPr>
          <p:txBody>
            <a:bodyPr anchor="ctr"/>
            <a:lstStyle/>
            <a:p>
              <a:pPr algn="ctr"/>
              <a:endParaRPr lang="zh-CN" altLang="en-US">
                <a:solidFill>
                  <a:srgbClr val="FFFFFF"/>
                </a:solidFill>
                <a:latin typeface="Calibri" pitchFamily="34" charset="0"/>
              </a:endParaRPr>
            </a:p>
          </p:txBody>
        </p:sp>
        <p:sp>
          <p:nvSpPr>
            <p:cNvPr id="64522" name="Freeform 84"/>
            <p:cNvSpPr>
              <a:spLocks noChangeArrowheads="1"/>
            </p:cNvSpPr>
            <p:nvPr/>
          </p:nvSpPr>
          <p:spPr bwMode="auto">
            <a:xfrm>
              <a:off x="4241546" y="1366806"/>
              <a:ext cx="248863" cy="248863"/>
            </a:xfrm>
            <a:custGeom>
              <a:avLst/>
              <a:gdLst>
                <a:gd name="T0" fmla="*/ 2147483647 w 602"/>
                <a:gd name="T1" fmla="*/ 2147483647 h 602"/>
                <a:gd name="T2" fmla="*/ 2147483647 w 602"/>
                <a:gd name="T3" fmla="*/ 2147483647 h 602"/>
                <a:gd name="T4" fmla="*/ 2147483647 w 602"/>
                <a:gd name="T5" fmla="*/ 0 h 602"/>
                <a:gd name="T6" fmla="*/ 2147483647 w 602"/>
                <a:gd name="T7" fmla="*/ 2147483647 h 602"/>
                <a:gd name="T8" fmla="*/ 2147483647 w 602"/>
                <a:gd name="T9" fmla="*/ 2147483647 h 602"/>
                <a:gd name="T10" fmla="*/ 2147483647 w 602"/>
                <a:gd name="T11" fmla="*/ 2147483647 h 602"/>
                <a:gd name="T12" fmla="*/ 2147483647 w 602"/>
                <a:gd name="T13" fmla="*/ 2147483647 h 602"/>
                <a:gd name="T14" fmla="*/ 0 w 602"/>
                <a:gd name="T15" fmla="*/ 2147483647 h 602"/>
                <a:gd name="T16" fmla="*/ 2147483647 w 602"/>
                <a:gd name="T17" fmla="*/ 2147483647 h 602"/>
                <a:gd name="T18" fmla="*/ 2147483647 w 602"/>
                <a:gd name="T19" fmla="*/ 2147483647 h 602"/>
                <a:gd name="T20" fmla="*/ 2147483647 w 602"/>
                <a:gd name="T21" fmla="*/ 2147483647 h 602"/>
                <a:gd name="T22" fmla="*/ 2147483647 w 602"/>
                <a:gd name="T23" fmla="*/ 2147483647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2"/>
                <a:gd name="T37" fmla="*/ 0 h 602"/>
                <a:gd name="T38" fmla="*/ 602 w 602"/>
                <a:gd name="T39" fmla="*/ 602 h 6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round/>
              <a:headEnd/>
              <a:tailEnd/>
            </a:ln>
          </p:spPr>
          <p:txBody>
            <a:bodyPr wrap="none" lIns="34290" tIns="17145" rIns="34290" bIns="17145" anchor="ctr"/>
            <a:lstStyle/>
            <a:p>
              <a:endParaRPr lang="zh-CN" altLang="en-US"/>
            </a:p>
          </p:txBody>
        </p:sp>
      </p:grpSp>
    </p:spTree>
  </p:cSld>
  <p:clrMapOvr>
    <a:masterClrMapping/>
  </p:clrMapOvr>
  <p:transition spd="med" advTm="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66701"/>
            <a:ext cx="3824288"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扣缴义务人扣缴个人所得税流程图</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762001" y="840317"/>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1" y="423334"/>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4"/>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4"/>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 name="矩形 31"/>
          <p:cNvSpPr/>
          <p:nvPr/>
        </p:nvSpPr>
        <p:spPr>
          <a:xfrm>
            <a:off x="236539" y="3429001"/>
            <a:ext cx="879475" cy="67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扣缴义务人登记</a:t>
            </a:r>
          </a:p>
        </p:txBody>
      </p:sp>
      <p:sp>
        <p:nvSpPr>
          <p:cNvPr id="174" name="矩形 173"/>
          <p:cNvSpPr/>
          <p:nvPr/>
        </p:nvSpPr>
        <p:spPr>
          <a:xfrm>
            <a:off x="1268414" y="3429001"/>
            <a:ext cx="1000125" cy="67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纳税人基础信息采集</a:t>
            </a:r>
          </a:p>
        </p:txBody>
      </p:sp>
      <p:sp>
        <p:nvSpPr>
          <p:cNvPr id="33" name="流程图: 决策 32"/>
          <p:cNvSpPr/>
          <p:nvPr/>
        </p:nvSpPr>
        <p:spPr>
          <a:xfrm>
            <a:off x="2484438" y="3285067"/>
            <a:ext cx="1295400" cy="960967"/>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是否为非居民</a:t>
            </a:r>
          </a:p>
        </p:txBody>
      </p:sp>
      <p:sp>
        <p:nvSpPr>
          <p:cNvPr id="175" name="矩形 174"/>
          <p:cNvSpPr/>
          <p:nvPr/>
        </p:nvSpPr>
        <p:spPr>
          <a:xfrm>
            <a:off x="4067176" y="1797051"/>
            <a:ext cx="614363" cy="670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居民</a:t>
            </a:r>
          </a:p>
        </p:txBody>
      </p:sp>
      <p:sp>
        <p:nvSpPr>
          <p:cNvPr id="176" name="矩形 175"/>
          <p:cNvSpPr/>
          <p:nvPr/>
        </p:nvSpPr>
        <p:spPr>
          <a:xfrm>
            <a:off x="4067176" y="5060951"/>
            <a:ext cx="792163" cy="67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非居民</a:t>
            </a:r>
          </a:p>
        </p:txBody>
      </p:sp>
      <p:sp>
        <p:nvSpPr>
          <p:cNvPr id="177" name="矩形 176"/>
          <p:cNvSpPr/>
          <p:nvPr/>
        </p:nvSpPr>
        <p:spPr>
          <a:xfrm>
            <a:off x="4932364" y="1123951"/>
            <a:ext cx="1000125" cy="67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专项扣除</a:t>
            </a:r>
            <a:endParaRPr lang="en-US" altLang="zh-CN" sz="12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信息采集</a:t>
            </a:r>
          </a:p>
        </p:txBody>
      </p:sp>
      <p:sp>
        <p:nvSpPr>
          <p:cNvPr id="178" name="矩形 177"/>
          <p:cNvSpPr/>
          <p:nvPr/>
        </p:nvSpPr>
        <p:spPr>
          <a:xfrm>
            <a:off x="4932364" y="2277533"/>
            <a:ext cx="1000125" cy="670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其他综合</a:t>
            </a:r>
            <a:endParaRPr lang="en-US" altLang="zh-CN" sz="12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所得</a:t>
            </a:r>
            <a:endParaRPr lang="en-US" altLang="zh-CN" sz="1200" b="1" dirty="0">
              <a:latin typeface="微软雅黑" panose="020B0503020204020204" pitchFamily="34" charset="-122"/>
              <a:ea typeface="微软雅黑" panose="020B0503020204020204" pitchFamily="34" charset="-122"/>
            </a:endParaRPr>
          </a:p>
        </p:txBody>
      </p:sp>
      <p:sp>
        <p:nvSpPr>
          <p:cNvPr id="179" name="矩形 178"/>
          <p:cNvSpPr/>
          <p:nvPr/>
        </p:nvSpPr>
        <p:spPr>
          <a:xfrm>
            <a:off x="4932364" y="3452285"/>
            <a:ext cx="3095625" cy="433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其他分类所得</a:t>
            </a:r>
            <a:endParaRPr lang="en-US" altLang="zh-CN" sz="1200" b="1" dirty="0">
              <a:latin typeface="微软雅黑" panose="020B0503020204020204" pitchFamily="34" charset="-122"/>
              <a:ea typeface="微软雅黑" panose="020B0503020204020204" pitchFamily="34" charset="-122"/>
            </a:endParaRPr>
          </a:p>
        </p:txBody>
      </p:sp>
      <p:sp>
        <p:nvSpPr>
          <p:cNvPr id="180" name="矩形 179"/>
          <p:cNvSpPr/>
          <p:nvPr/>
        </p:nvSpPr>
        <p:spPr>
          <a:xfrm>
            <a:off x="6372226" y="1244600"/>
            <a:ext cx="16557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工资、薪金所得</a:t>
            </a:r>
            <a:endParaRPr lang="en-US" altLang="zh-CN" sz="1200" b="1" dirty="0">
              <a:latin typeface="微软雅黑" panose="020B0503020204020204" pitchFamily="34" charset="-122"/>
              <a:ea typeface="微软雅黑" panose="020B0503020204020204" pitchFamily="34" charset="-122"/>
            </a:endParaRPr>
          </a:p>
        </p:txBody>
      </p:sp>
      <p:sp>
        <p:nvSpPr>
          <p:cNvPr id="187" name="矩形 186"/>
          <p:cNvSpPr/>
          <p:nvPr/>
        </p:nvSpPr>
        <p:spPr>
          <a:xfrm>
            <a:off x="6372226" y="1773767"/>
            <a:ext cx="16557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劳务报酬所得</a:t>
            </a:r>
            <a:endParaRPr lang="en-US" altLang="zh-CN" sz="1200" b="1" dirty="0">
              <a:latin typeface="微软雅黑" panose="020B0503020204020204" pitchFamily="34" charset="-122"/>
              <a:ea typeface="微软雅黑" panose="020B0503020204020204" pitchFamily="34" charset="-122"/>
            </a:endParaRPr>
          </a:p>
        </p:txBody>
      </p:sp>
      <p:sp>
        <p:nvSpPr>
          <p:cNvPr id="188" name="矩形 187"/>
          <p:cNvSpPr/>
          <p:nvPr/>
        </p:nvSpPr>
        <p:spPr>
          <a:xfrm>
            <a:off x="6372226" y="2300817"/>
            <a:ext cx="16557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特许权使用费所得</a:t>
            </a:r>
            <a:endParaRPr lang="en-US" altLang="zh-CN" sz="1200" b="1" dirty="0">
              <a:latin typeface="微软雅黑" panose="020B0503020204020204" pitchFamily="34" charset="-122"/>
              <a:ea typeface="微软雅黑" panose="020B0503020204020204" pitchFamily="34" charset="-122"/>
            </a:endParaRPr>
          </a:p>
        </p:txBody>
      </p:sp>
      <p:sp>
        <p:nvSpPr>
          <p:cNvPr id="189" name="矩形 188"/>
          <p:cNvSpPr/>
          <p:nvPr/>
        </p:nvSpPr>
        <p:spPr>
          <a:xfrm>
            <a:off x="6372226" y="2829984"/>
            <a:ext cx="16557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稿酬所得所得</a:t>
            </a:r>
            <a:endParaRPr lang="en-US" altLang="zh-CN" sz="1200" b="1" dirty="0">
              <a:latin typeface="微软雅黑" panose="020B0503020204020204" pitchFamily="34" charset="-122"/>
              <a:ea typeface="微软雅黑" panose="020B0503020204020204" pitchFamily="34" charset="-122"/>
            </a:endParaRPr>
          </a:p>
        </p:txBody>
      </p:sp>
      <p:sp>
        <p:nvSpPr>
          <p:cNvPr id="191" name="矩形 190"/>
          <p:cNvSpPr/>
          <p:nvPr/>
        </p:nvSpPr>
        <p:spPr>
          <a:xfrm>
            <a:off x="6372226" y="6261100"/>
            <a:ext cx="16557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其他分类所得</a:t>
            </a:r>
            <a:endParaRPr lang="en-US" altLang="zh-CN" sz="1200" b="1" dirty="0">
              <a:latin typeface="微软雅黑" panose="020B0503020204020204" pitchFamily="34" charset="-122"/>
              <a:ea typeface="微软雅黑" panose="020B0503020204020204" pitchFamily="34" charset="-122"/>
            </a:endParaRPr>
          </a:p>
        </p:txBody>
      </p:sp>
      <p:sp>
        <p:nvSpPr>
          <p:cNvPr id="192" name="矩形 191"/>
          <p:cNvSpPr/>
          <p:nvPr/>
        </p:nvSpPr>
        <p:spPr>
          <a:xfrm>
            <a:off x="6372226" y="4148667"/>
            <a:ext cx="16557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工资、薪金所得</a:t>
            </a:r>
            <a:endParaRPr lang="en-US" altLang="zh-CN" sz="1200" b="1" dirty="0">
              <a:latin typeface="微软雅黑" panose="020B0503020204020204" pitchFamily="34" charset="-122"/>
              <a:ea typeface="微软雅黑" panose="020B0503020204020204" pitchFamily="34" charset="-122"/>
            </a:endParaRPr>
          </a:p>
        </p:txBody>
      </p:sp>
      <p:sp>
        <p:nvSpPr>
          <p:cNvPr id="193" name="矩形 192"/>
          <p:cNvSpPr/>
          <p:nvPr/>
        </p:nvSpPr>
        <p:spPr>
          <a:xfrm>
            <a:off x="6372226" y="4677833"/>
            <a:ext cx="16557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劳务报酬所得</a:t>
            </a:r>
            <a:endParaRPr lang="en-US" altLang="zh-CN" sz="1200" b="1" dirty="0">
              <a:latin typeface="微软雅黑" panose="020B0503020204020204" pitchFamily="34" charset="-122"/>
              <a:ea typeface="微软雅黑" panose="020B0503020204020204" pitchFamily="34" charset="-122"/>
            </a:endParaRPr>
          </a:p>
        </p:txBody>
      </p:sp>
      <p:sp>
        <p:nvSpPr>
          <p:cNvPr id="194" name="矩形 193"/>
          <p:cNvSpPr/>
          <p:nvPr/>
        </p:nvSpPr>
        <p:spPr>
          <a:xfrm>
            <a:off x="6372226" y="5204884"/>
            <a:ext cx="16557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特许权使用费所得</a:t>
            </a:r>
            <a:endParaRPr lang="en-US" altLang="zh-CN" sz="1200" b="1" dirty="0">
              <a:latin typeface="微软雅黑" panose="020B0503020204020204" pitchFamily="34" charset="-122"/>
              <a:ea typeface="微软雅黑" panose="020B0503020204020204" pitchFamily="34" charset="-122"/>
            </a:endParaRPr>
          </a:p>
        </p:txBody>
      </p:sp>
      <p:sp>
        <p:nvSpPr>
          <p:cNvPr id="195" name="矩形 194"/>
          <p:cNvSpPr/>
          <p:nvPr/>
        </p:nvSpPr>
        <p:spPr>
          <a:xfrm>
            <a:off x="6372226" y="5734051"/>
            <a:ext cx="16557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稿酬所得所得</a:t>
            </a:r>
            <a:endParaRPr lang="en-US" altLang="zh-CN" sz="1200" b="1" dirty="0">
              <a:latin typeface="微软雅黑" panose="020B0503020204020204" pitchFamily="34" charset="-122"/>
              <a:ea typeface="微软雅黑" panose="020B0503020204020204" pitchFamily="34" charset="-122"/>
            </a:endParaRPr>
          </a:p>
        </p:txBody>
      </p:sp>
      <p:sp>
        <p:nvSpPr>
          <p:cNvPr id="196" name="矩形 195"/>
          <p:cNvSpPr/>
          <p:nvPr/>
        </p:nvSpPr>
        <p:spPr>
          <a:xfrm>
            <a:off x="8389939" y="1892301"/>
            <a:ext cx="503237" cy="412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全</a:t>
            </a:r>
            <a:endParaRPr lang="en-US" altLang="zh-CN" sz="12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endParaRPr lang="en-US" altLang="zh-CN" sz="12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员</a:t>
            </a:r>
            <a:endParaRPr lang="en-US" altLang="zh-CN" sz="12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endParaRPr lang="en-US" altLang="zh-CN" sz="12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全</a:t>
            </a:r>
            <a:endParaRPr lang="en-US" altLang="zh-CN" sz="12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endParaRPr lang="en-US" altLang="zh-CN" sz="12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额</a:t>
            </a:r>
            <a:endParaRPr lang="en-US" altLang="zh-CN" sz="12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endParaRPr lang="en-US" altLang="zh-CN" sz="12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扣</a:t>
            </a:r>
            <a:endParaRPr lang="en-US" altLang="zh-CN" sz="12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endParaRPr lang="en-US" altLang="zh-CN" sz="12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缴</a:t>
            </a:r>
            <a:endParaRPr lang="en-US" altLang="zh-CN" sz="12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endParaRPr lang="en-US" altLang="zh-CN" sz="12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申</a:t>
            </a:r>
            <a:endParaRPr lang="en-US" altLang="zh-CN" sz="12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endParaRPr lang="en-US" altLang="zh-CN" sz="1200" b="1" dirty="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报</a:t>
            </a:r>
            <a:endParaRPr lang="en-US" altLang="zh-CN" sz="1200" b="1" dirty="0">
              <a:latin typeface="微软雅黑" panose="020B0503020204020204" pitchFamily="34" charset="-122"/>
              <a:ea typeface="微软雅黑" panose="020B0503020204020204" pitchFamily="34" charset="-122"/>
            </a:endParaRPr>
          </a:p>
        </p:txBody>
      </p:sp>
      <p:cxnSp>
        <p:nvCxnSpPr>
          <p:cNvPr id="35" name="直接箭头连接符 34"/>
          <p:cNvCxnSpPr>
            <a:stCxn id="32" idx="3"/>
            <a:endCxn id="174" idx="1"/>
          </p:cNvCxnSpPr>
          <p:nvPr/>
        </p:nvCxnSpPr>
        <p:spPr>
          <a:xfrm>
            <a:off x="1128713" y="3765551"/>
            <a:ext cx="127000"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7" name="直接箭头连接符 196"/>
          <p:cNvCxnSpPr>
            <a:stCxn id="174" idx="3"/>
          </p:cNvCxnSpPr>
          <p:nvPr/>
        </p:nvCxnSpPr>
        <p:spPr>
          <a:xfrm>
            <a:off x="2281238" y="3765551"/>
            <a:ext cx="215900"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0" name="肘形连接符 39"/>
          <p:cNvCxnSpPr>
            <a:cxnSpLocks noChangeShapeType="1"/>
            <a:stCxn id="33" idx="3"/>
            <a:endCxn id="175" idx="1"/>
          </p:cNvCxnSpPr>
          <p:nvPr/>
        </p:nvCxnSpPr>
        <p:spPr bwMode="auto">
          <a:xfrm flipV="1">
            <a:off x="3792539" y="2133601"/>
            <a:ext cx="261937" cy="1631951"/>
          </a:xfrm>
          <a:prstGeom prst="bentConnector3">
            <a:avLst>
              <a:gd name="adj1" fmla="val 49699"/>
            </a:avLst>
          </a:prstGeom>
          <a:noFill/>
          <a:ln w="28575" algn="ctr">
            <a:solidFill>
              <a:schemeClr val="tx2"/>
            </a:solidFill>
            <a:miter lim="800000"/>
            <a:headEnd/>
            <a:tailEnd type="arrow" w="med" len="med"/>
          </a:ln>
        </p:spPr>
      </p:cxnSp>
      <p:cxnSp>
        <p:nvCxnSpPr>
          <p:cNvPr id="198" name="肘形连接符 197"/>
          <p:cNvCxnSpPr>
            <a:cxnSpLocks noChangeShapeType="1"/>
            <a:stCxn id="33" idx="3"/>
            <a:endCxn id="176" idx="1"/>
          </p:cNvCxnSpPr>
          <p:nvPr/>
        </p:nvCxnSpPr>
        <p:spPr bwMode="auto">
          <a:xfrm>
            <a:off x="3792539" y="3765551"/>
            <a:ext cx="261937" cy="1631949"/>
          </a:xfrm>
          <a:prstGeom prst="bentConnector3">
            <a:avLst>
              <a:gd name="adj1" fmla="val 49699"/>
            </a:avLst>
          </a:prstGeom>
          <a:noFill/>
          <a:ln w="28575" algn="ctr">
            <a:solidFill>
              <a:schemeClr val="tx2"/>
            </a:solidFill>
            <a:miter lim="800000"/>
            <a:headEnd/>
            <a:tailEnd type="arrow" w="med" len="med"/>
          </a:ln>
        </p:spPr>
      </p:cxnSp>
      <p:cxnSp>
        <p:nvCxnSpPr>
          <p:cNvPr id="199" name="肘形连接符 198"/>
          <p:cNvCxnSpPr>
            <a:cxnSpLocks noChangeShapeType="1"/>
            <a:stCxn id="176" idx="3"/>
            <a:endCxn id="192" idx="1"/>
          </p:cNvCxnSpPr>
          <p:nvPr/>
        </p:nvCxnSpPr>
        <p:spPr bwMode="auto">
          <a:xfrm flipV="1">
            <a:off x="4872039" y="4364567"/>
            <a:ext cx="1487487" cy="1032933"/>
          </a:xfrm>
          <a:prstGeom prst="bentConnector3">
            <a:avLst>
              <a:gd name="adj1" fmla="val 49944"/>
            </a:avLst>
          </a:prstGeom>
          <a:noFill/>
          <a:ln w="28575" algn="ctr">
            <a:solidFill>
              <a:schemeClr val="tx2"/>
            </a:solidFill>
            <a:miter lim="800000"/>
            <a:headEnd/>
            <a:tailEnd type="arrow" w="med" len="med"/>
          </a:ln>
        </p:spPr>
      </p:cxnSp>
      <p:cxnSp>
        <p:nvCxnSpPr>
          <p:cNvPr id="200" name="肘形连接符 199"/>
          <p:cNvCxnSpPr>
            <a:cxnSpLocks noChangeShapeType="1"/>
            <a:stCxn id="176" idx="3"/>
            <a:endCxn id="193" idx="1"/>
          </p:cNvCxnSpPr>
          <p:nvPr/>
        </p:nvCxnSpPr>
        <p:spPr bwMode="auto">
          <a:xfrm flipV="1">
            <a:off x="4872039" y="4893734"/>
            <a:ext cx="1487487" cy="503767"/>
          </a:xfrm>
          <a:prstGeom prst="bentConnector3">
            <a:avLst>
              <a:gd name="adj1" fmla="val 49944"/>
            </a:avLst>
          </a:prstGeom>
          <a:noFill/>
          <a:ln w="28575" algn="ctr">
            <a:solidFill>
              <a:schemeClr val="tx2"/>
            </a:solidFill>
            <a:miter lim="800000"/>
            <a:headEnd/>
            <a:tailEnd type="arrow" w="med" len="med"/>
          </a:ln>
        </p:spPr>
      </p:cxnSp>
      <p:cxnSp>
        <p:nvCxnSpPr>
          <p:cNvPr id="201" name="肘形连接符 200"/>
          <p:cNvCxnSpPr>
            <a:cxnSpLocks noChangeShapeType="1"/>
            <a:stCxn id="176" idx="3"/>
            <a:endCxn id="194" idx="1"/>
          </p:cNvCxnSpPr>
          <p:nvPr/>
        </p:nvCxnSpPr>
        <p:spPr bwMode="auto">
          <a:xfrm>
            <a:off x="4872039" y="5397501"/>
            <a:ext cx="1487487" cy="23284"/>
          </a:xfrm>
          <a:prstGeom prst="bentConnector3">
            <a:avLst>
              <a:gd name="adj1" fmla="val 49944"/>
            </a:avLst>
          </a:prstGeom>
          <a:noFill/>
          <a:ln w="28575" algn="ctr">
            <a:solidFill>
              <a:schemeClr val="tx2"/>
            </a:solidFill>
            <a:miter lim="800000"/>
            <a:headEnd/>
            <a:tailEnd type="arrow" w="med" len="med"/>
          </a:ln>
        </p:spPr>
      </p:cxnSp>
      <p:cxnSp>
        <p:nvCxnSpPr>
          <p:cNvPr id="202" name="肘形连接符 201"/>
          <p:cNvCxnSpPr>
            <a:cxnSpLocks noChangeShapeType="1"/>
            <a:stCxn id="176" idx="3"/>
            <a:endCxn id="195" idx="1"/>
          </p:cNvCxnSpPr>
          <p:nvPr/>
        </p:nvCxnSpPr>
        <p:spPr bwMode="auto">
          <a:xfrm>
            <a:off x="4872039" y="5397500"/>
            <a:ext cx="1487487" cy="552451"/>
          </a:xfrm>
          <a:prstGeom prst="bentConnector3">
            <a:avLst>
              <a:gd name="adj1" fmla="val 49944"/>
            </a:avLst>
          </a:prstGeom>
          <a:noFill/>
          <a:ln w="28575" algn="ctr">
            <a:solidFill>
              <a:schemeClr val="tx2"/>
            </a:solidFill>
            <a:miter lim="800000"/>
            <a:headEnd/>
            <a:tailEnd type="arrow" w="med" len="med"/>
          </a:ln>
        </p:spPr>
      </p:cxnSp>
      <p:cxnSp>
        <p:nvCxnSpPr>
          <p:cNvPr id="203" name="肘形连接符 202"/>
          <p:cNvCxnSpPr>
            <a:cxnSpLocks noChangeShapeType="1"/>
            <a:stCxn id="176" idx="3"/>
            <a:endCxn id="191" idx="1"/>
          </p:cNvCxnSpPr>
          <p:nvPr/>
        </p:nvCxnSpPr>
        <p:spPr bwMode="auto">
          <a:xfrm>
            <a:off x="4872039" y="5397501"/>
            <a:ext cx="1487487" cy="1079500"/>
          </a:xfrm>
          <a:prstGeom prst="bentConnector3">
            <a:avLst>
              <a:gd name="adj1" fmla="val 49944"/>
            </a:avLst>
          </a:prstGeom>
          <a:noFill/>
          <a:ln w="28575" algn="ctr">
            <a:solidFill>
              <a:schemeClr val="tx2"/>
            </a:solidFill>
            <a:miter lim="800000"/>
            <a:headEnd/>
            <a:tailEnd type="arrow" w="med" len="med"/>
          </a:ln>
        </p:spPr>
      </p:cxnSp>
      <p:cxnSp>
        <p:nvCxnSpPr>
          <p:cNvPr id="204" name="肘形连接符 203"/>
          <p:cNvCxnSpPr>
            <a:cxnSpLocks noChangeShapeType="1"/>
            <a:stCxn id="175" idx="3"/>
            <a:endCxn id="177" idx="1"/>
          </p:cNvCxnSpPr>
          <p:nvPr/>
        </p:nvCxnSpPr>
        <p:spPr bwMode="auto">
          <a:xfrm flipV="1">
            <a:off x="4694239" y="1460501"/>
            <a:ext cx="225425" cy="673100"/>
          </a:xfrm>
          <a:prstGeom prst="bentConnector3">
            <a:avLst>
              <a:gd name="adj1" fmla="val 49296"/>
            </a:avLst>
          </a:prstGeom>
          <a:noFill/>
          <a:ln w="28575" algn="ctr">
            <a:solidFill>
              <a:schemeClr val="tx2"/>
            </a:solidFill>
            <a:miter lim="800000"/>
            <a:headEnd/>
            <a:tailEnd type="arrow" w="med" len="med"/>
          </a:ln>
        </p:spPr>
      </p:cxnSp>
      <p:cxnSp>
        <p:nvCxnSpPr>
          <p:cNvPr id="205" name="肘形连接符 204"/>
          <p:cNvCxnSpPr>
            <a:cxnSpLocks noChangeShapeType="1"/>
            <a:stCxn id="175" idx="3"/>
            <a:endCxn id="178" idx="1"/>
          </p:cNvCxnSpPr>
          <p:nvPr/>
        </p:nvCxnSpPr>
        <p:spPr bwMode="auto">
          <a:xfrm>
            <a:off x="4694239" y="2133601"/>
            <a:ext cx="225425" cy="480484"/>
          </a:xfrm>
          <a:prstGeom prst="bentConnector3">
            <a:avLst>
              <a:gd name="adj1" fmla="val 49296"/>
            </a:avLst>
          </a:prstGeom>
          <a:noFill/>
          <a:ln w="28575" algn="ctr">
            <a:solidFill>
              <a:schemeClr val="tx2"/>
            </a:solidFill>
            <a:miter lim="800000"/>
            <a:headEnd/>
            <a:tailEnd type="arrow" w="med" len="med"/>
          </a:ln>
        </p:spPr>
      </p:cxnSp>
      <p:cxnSp>
        <p:nvCxnSpPr>
          <p:cNvPr id="206" name="肘形连接符 205"/>
          <p:cNvCxnSpPr>
            <a:cxnSpLocks noChangeShapeType="1"/>
            <a:stCxn id="175" idx="3"/>
            <a:endCxn id="179" idx="1"/>
          </p:cNvCxnSpPr>
          <p:nvPr/>
        </p:nvCxnSpPr>
        <p:spPr bwMode="auto">
          <a:xfrm>
            <a:off x="4694239" y="2133601"/>
            <a:ext cx="225425" cy="1536700"/>
          </a:xfrm>
          <a:prstGeom prst="bentConnector3">
            <a:avLst>
              <a:gd name="adj1" fmla="val 49296"/>
            </a:avLst>
          </a:prstGeom>
          <a:noFill/>
          <a:ln w="28575" algn="ctr">
            <a:solidFill>
              <a:schemeClr val="tx2"/>
            </a:solidFill>
            <a:miter lim="800000"/>
            <a:headEnd/>
            <a:tailEnd type="arrow" w="med" len="med"/>
          </a:ln>
        </p:spPr>
      </p:cxnSp>
      <p:cxnSp>
        <p:nvCxnSpPr>
          <p:cNvPr id="207" name="肘形连接符 206"/>
          <p:cNvCxnSpPr>
            <a:cxnSpLocks noChangeShapeType="1"/>
            <a:stCxn id="178" idx="3"/>
            <a:endCxn id="189" idx="1"/>
          </p:cNvCxnSpPr>
          <p:nvPr/>
        </p:nvCxnSpPr>
        <p:spPr bwMode="auto">
          <a:xfrm>
            <a:off x="5945189" y="2614084"/>
            <a:ext cx="414337" cy="431800"/>
          </a:xfrm>
          <a:prstGeom prst="bentConnector3">
            <a:avLst>
              <a:gd name="adj1" fmla="val 49810"/>
            </a:avLst>
          </a:prstGeom>
          <a:noFill/>
          <a:ln w="28575" algn="ctr">
            <a:solidFill>
              <a:schemeClr val="tx2"/>
            </a:solidFill>
            <a:miter lim="800000"/>
            <a:headEnd/>
            <a:tailEnd type="arrow" w="med" len="med"/>
          </a:ln>
        </p:spPr>
      </p:cxnSp>
      <p:cxnSp>
        <p:nvCxnSpPr>
          <p:cNvPr id="208" name="肘形连接符 207"/>
          <p:cNvCxnSpPr>
            <a:cxnSpLocks noChangeShapeType="1"/>
            <a:stCxn id="178" idx="3"/>
            <a:endCxn id="188" idx="1"/>
          </p:cNvCxnSpPr>
          <p:nvPr/>
        </p:nvCxnSpPr>
        <p:spPr bwMode="auto">
          <a:xfrm flipV="1">
            <a:off x="5945189" y="2516718"/>
            <a:ext cx="414337" cy="97367"/>
          </a:xfrm>
          <a:prstGeom prst="bentConnector3">
            <a:avLst>
              <a:gd name="adj1" fmla="val 49810"/>
            </a:avLst>
          </a:prstGeom>
          <a:noFill/>
          <a:ln w="28575" algn="ctr">
            <a:solidFill>
              <a:schemeClr val="tx2"/>
            </a:solidFill>
            <a:miter lim="800000"/>
            <a:headEnd/>
            <a:tailEnd type="arrow" w="med" len="med"/>
          </a:ln>
        </p:spPr>
      </p:cxnSp>
      <p:cxnSp>
        <p:nvCxnSpPr>
          <p:cNvPr id="209" name="肘形连接符 208"/>
          <p:cNvCxnSpPr>
            <a:cxnSpLocks noChangeShapeType="1"/>
            <a:stCxn id="178" idx="3"/>
            <a:endCxn id="187" idx="1"/>
          </p:cNvCxnSpPr>
          <p:nvPr/>
        </p:nvCxnSpPr>
        <p:spPr bwMode="auto">
          <a:xfrm flipV="1">
            <a:off x="5945189" y="1989668"/>
            <a:ext cx="414337" cy="624417"/>
          </a:xfrm>
          <a:prstGeom prst="bentConnector3">
            <a:avLst>
              <a:gd name="adj1" fmla="val 49810"/>
            </a:avLst>
          </a:prstGeom>
          <a:noFill/>
          <a:ln w="28575" algn="ctr">
            <a:solidFill>
              <a:schemeClr val="tx2"/>
            </a:solidFill>
            <a:miter lim="800000"/>
            <a:headEnd/>
            <a:tailEnd type="arrow" w="med" len="med"/>
          </a:ln>
        </p:spPr>
      </p:cxnSp>
      <p:cxnSp>
        <p:nvCxnSpPr>
          <p:cNvPr id="210" name="肘形连接符 209"/>
          <p:cNvCxnSpPr>
            <a:cxnSpLocks noChangeShapeType="1"/>
            <a:stCxn id="177" idx="3"/>
            <a:endCxn id="180" idx="1"/>
          </p:cNvCxnSpPr>
          <p:nvPr/>
        </p:nvCxnSpPr>
        <p:spPr bwMode="auto">
          <a:xfrm>
            <a:off x="5945189" y="1460500"/>
            <a:ext cx="414337" cy="0"/>
          </a:xfrm>
          <a:prstGeom prst="straightConnector1">
            <a:avLst/>
          </a:prstGeom>
          <a:noFill/>
          <a:ln w="28575" algn="ctr">
            <a:solidFill>
              <a:schemeClr val="tx2"/>
            </a:solidFill>
            <a:round/>
            <a:headEnd/>
            <a:tailEnd type="arrow" w="med" len="med"/>
          </a:ln>
        </p:spPr>
      </p:cxnSp>
      <p:cxnSp>
        <p:nvCxnSpPr>
          <p:cNvPr id="213" name="肘形连接符 212"/>
          <p:cNvCxnSpPr>
            <a:cxnSpLocks noChangeShapeType="1"/>
            <a:stCxn id="180" idx="3"/>
            <a:endCxn id="196" idx="1"/>
          </p:cNvCxnSpPr>
          <p:nvPr/>
        </p:nvCxnSpPr>
        <p:spPr bwMode="auto">
          <a:xfrm>
            <a:off x="8040688" y="1460501"/>
            <a:ext cx="336550" cy="2495551"/>
          </a:xfrm>
          <a:prstGeom prst="bentConnector3">
            <a:avLst>
              <a:gd name="adj1" fmla="val 49528"/>
            </a:avLst>
          </a:prstGeom>
          <a:noFill/>
          <a:ln w="28575" algn="ctr">
            <a:solidFill>
              <a:schemeClr val="tx2"/>
            </a:solidFill>
            <a:miter lim="800000"/>
            <a:headEnd/>
            <a:tailEnd type="arrow" w="med" len="med"/>
          </a:ln>
        </p:spPr>
      </p:cxnSp>
      <p:cxnSp>
        <p:nvCxnSpPr>
          <p:cNvPr id="214" name="肘形连接符 213"/>
          <p:cNvCxnSpPr>
            <a:cxnSpLocks noChangeShapeType="1"/>
            <a:stCxn id="187" idx="3"/>
            <a:endCxn id="196" idx="1"/>
          </p:cNvCxnSpPr>
          <p:nvPr/>
        </p:nvCxnSpPr>
        <p:spPr bwMode="auto">
          <a:xfrm>
            <a:off x="8040688" y="1989667"/>
            <a:ext cx="336550" cy="1966384"/>
          </a:xfrm>
          <a:prstGeom prst="bentConnector3">
            <a:avLst>
              <a:gd name="adj1" fmla="val 49528"/>
            </a:avLst>
          </a:prstGeom>
          <a:noFill/>
          <a:ln w="28575" algn="ctr">
            <a:solidFill>
              <a:schemeClr val="tx2"/>
            </a:solidFill>
            <a:miter lim="800000"/>
            <a:headEnd/>
            <a:tailEnd type="arrow" w="med" len="med"/>
          </a:ln>
        </p:spPr>
      </p:cxnSp>
      <p:cxnSp>
        <p:nvCxnSpPr>
          <p:cNvPr id="215" name="肘形连接符 214"/>
          <p:cNvCxnSpPr>
            <a:cxnSpLocks noChangeShapeType="1"/>
            <a:stCxn id="188" idx="3"/>
            <a:endCxn id="196" idx="1"/>
          </p:cNvCxnSpPr>
          <p:nvPr/>
        </p:nvCxnSpPr>
        <p:spPr bwMode="auto">
          <a:xfrm>
            <a:off x="8040688" y="2516718"/>
            <a:ext cx="336550" cy="1439333"/>
          </a:xfrm>
          <a:prstGeom prst="bentConnector3">
            <a:avLst>
              <a:gd name="adj1" fmla="val 49528"/>
            </a:avLst>
          </a:prstGeom>
          <a:noFill/>
          <a:ln w="28575" algn="ctr">
            <a:solidFill>
              <a:schemeClr val="tx2"/>
            </a:solidFill>
            <a:miter lim="800000"/>
            <a:headEnd/>
            <a:tailEnd type="arrow" w="med" len="med"/>
          </a:ln>
        </p:spPr>
      </p:cxnSp>
      <p:cxnSp>
        <p:nvCxnSpPr>
          <p:cNvPr id="216" name="肘形连接符 215"/>
          <p:cNvCxnSpPr>
            <a:cxnSpLocks noChangeShapeType="1"/>
            <a:stCxn id="189" idx="3"/>
            <a:endCxn id="196" idx="1"/>
          </p:cNvCxnSpPr>
          <p:nvPr/>
        </p:nvCxnSpPr>
        <p:spPr bwMode="auto">
          <a:xfrm>
            <a:off x="8040688" y="3045885"/>
            <a:ext cx="336550" cy="910167"/>
          </a:xfrm>
          <a:prstGeom prst="bentConnector3">
            <a:avLst>
              <a:gd name="adj1" fmla="val 49528"/>
            </a:avLst>
          </a:prstGeom>
          <a:noFill/>
          <a:ln w="28575" algn="ctr">
            <a:solidFill>
              <a:schemeClr val="tx2"/>
            </a:solidFill>
            <a:miter lim="800000"/>
            <a:headEnd/>
            <a:tailEnd type="arrow" w="med" len="med"/>
          </a:ln>
        </p:spPr>
      </p:cxnSp>
      <p:cxnSp>
        <p:nvCxnSpPr>
          <p:cNvPr id="217" name="肘形连接符 216"/>
          <p:cNvCxnSpPr>
            <a:cxnSpLocks noChangeShapeType="1"/>
            <a:stCxn id="179" idx="3"/>
            <a:endCxn id="196" idx="1"/>
          </p:cNvCxnSpPr>
          <p:nvPr/>
        </p:nvCxnSpPr>
        <p:spPr bwMode="auto">
          <a:xfrm>
            <a:off x="8040688" y="3670301"/>
            <a:ext cx="336550" cy="285751"/>
          </a:xfrm>
          <a:prstGeom prst="bentConnector3">
            <a:avLst>
              <a:gd name="adj1" fmla="val 50000"/>
            </a:avLst>
          </a:prstGeom>
          <a:noFill/>
          <a:ln w="28575" algn="ctr">
            <a:solidFill>
              <a:schemeClr val="tx2"/>
            </a:solidFill>
            <a:miter lim="800000"/>
            <a:headEnd/>
            <a:tailEnd type="arrow" w="med" len="med"/>
          </a:ln>
        </p:spPr>
      </p:cxnSp>
      <p:cxnSp>
        <p:nvCxnSpPr>
          <p:cNvPr id="218" name="肘形连接符 217"/>
          <p:cNvCxnSpPr>
            <a:cxnSpLocks noChangeShapeType="1"/>
            <a:stCxn id="192" idx="3"/>
            <a:endCxn id="196" idx="1"/>
          </p:cNvCxnSpPr>
          <p:nvPr/>
        </p:nvCxnSpPr>
        <p:spPr bwMode="auto">
          <a:xfrm flipV="1">
            <a:off x="8040688" y="3956051"/>
            <a:ext cx="336550" cy="408516"/>
          </a:xfrm>
          <a:prstGeom prst="bentConnector3">
            <a:avLst>
              <a:gd name="adj1" fmla="val 49528"/>
            </a:avLst>
          </a:prstGeom>
          <a:noFill/>
          <a:ln w="28575" algn="ctr">
            <a:solidFill>
              <a:schemeClr val="tx2"/>
            </a:solidFill>
            <a:miter lim="800000"/>
            <a:headEnd/>
            <a:tailEnd type="arrow" w="med" len="med"/>
          </a:ln>
        </p:spPr>
      </p:cxnSp>
      <p:cxnSp>
        <p:nvCxnSpPr>
          <p:cNvPr id="219" name="肘形连接符 218"/>
          <p:cNvCxnSpPr>
            <a:cxnSpLocks noChangeShapeType="1"/>
            <a:stCxn id="193" idx="3"/>
            <a:endCxn id="196" idx="1"/>
          </p:cNvCxnSpPr>
          <p:nvPr/>
        </p:nvCxnSpPr>
        <p:spPr bwMode="auto">
          <a:xfrm flipV="1">
            <a:off x="8040688" y="3956051"/>
            <a:ext cx="336550" cy="937683"/>
          </a:xfrm>
          <a:prstGeom prst="bentConnector3">
            <a:avLst>
              <a:gd name="adj1" fmla="val 49528"/>
            </a:avLst>
          </a:prstGeom>
          <a:noFill/>
          <a:ln w="28575" algn="ctr">
            <a:solidFill>
              <a:schemeClr val="tx2"/>
            </a:solidFill>
            <a:miter lim="800000"/>
            <a:headEnd/>
            <a:tailEnd type="arrow" w="med" len="med"/>
          </a:ln>
        </p:spPr>
      </p:cxnSp>
      <p:cxnSp>
        <p:nvCxnSpPr>
          <p:cNvPr id="220" name="肘形连接符 219"/>
          <p:cNvCxnSpPr>
            <a:cxnSpLocks noChangeShapeType="1"/>
            <a:stCxn id="194" idx="3"/>
            <a:endCxn id="196" idx="1"/>
          </p:cNvCxnSpPr>
          <p:nvPr/>
        </p:nvCxnSpPr>
        <p:spPr bwMode="auto">
          <a:xfrm flipV="1">
            <a:off x="8040688" y="3956051"/>
            <a:ext cx="336550" cy="1464733"/>
          </a:xfrm>
          <a:prstGeom prst="bentConnector3">
            <a:avLst>
              <a:gd name="adj1" fmla="val 49528"/>
            </a:avLst>
          </a:prstGeom>
          <a:noFill/>
          <a:ln w="28575" algn="ctr">
            <a:solidFill>
              <a:schemeClr val="tx2"/>
            </a:solidFill>
            <a:miter lim="800000"/>
            <a:headEnd/>
            <a:tailEnd type="arrow" w="med" len="med"/>
          </a:ln>
        </p:spPr>
      </p:cxnSp>
      <p:cxnSp>
        <p:nvCxnSpPr>
          <p:cNvPr id="221" name="肘形连接符 220"/>
          <p:cNvCxnSpPr>
            <a:cxnSpLocks noChangeShapeType="1"/>
            <a:stCxn id="195" idx="3"/>
            <a:endCxn id="196" idx="1"/>
          </p:cNvCxnSpPr>
          <p:nvPr/>
        </p:nvCxnSpPr>
        <p:spPr bwMode="auto">
          <a:xfrm flipV="1">
            <a:off x="8040688" y="3956051"/>
            <a:ext cx="336550" cy="1993900"/>
          </a:xfrm>
          <a:prstGeom prst="bentConnector3">
            <a:avLst>
              <a:gd name="adj1" fmla="val 49528"/>
            </a:avLst>
          </a:prstGeom>
          <a:noFill/>
          <a:ln w="28575" algn="ctr">
            <a:solidFill>
              <a:schemeClr val="tx2"/>
            </a:solidFill>
            <a:miter lim="800000"/>
            <a:headEnd/>
            <a:tailEnd type="arrow" w="med" len="med"/>
          </a:ln>
        </p:spPr>
      </p:cxnSp>
      <p:cxnSp>
        <p:nvCxnSpPr>
          <p:cNvPr id="222" name="肘形连接符 221"/>
          <p:cNvCxnSpPr>
            <a:cxnSpLocks noChangeShapeType="1"/>
            <a:stCxn id="191" idx="3"/>
            <a:endCxn id="196" idx="1"/>
          </p:cNvCxnSpPr>
          <p:nvPr/>
        </p:nvCxnSpPr>
        <p:spPr bwMode="auto">
          <a:xfrm flipV="1">
            <a:off x="8040688" y="3956051"/>
            <a:ext cx="336550" cy="2520949"/>
          </a:xfrm>
          <a:prstGeom prst="bentConnector3">
            <a:avLst>
              <a:gd name="adj1" fmla="val 49528"/>
            </a:avLst>
          </a:prstGeom>
          <a:noFill/>
          <a:ln w="28575" algn="ctr">
            <a:solidFill>
              <a:schemeClr val="tx2"/>
            </a:solidFill>
            <a:miter lim="800000"/>
            <a:headEnd/>
            <a:tailEnd type="arrow" w="med" len="med"/>
          </a:ln>
        </p:spPr>
      </p:cxnSp>
    </p:spTree>
  </p:cSld>
  <p:clrMapOvr>
    <a:masterClrMapping/>
  </p:clrMapOvr>
  <p:transition spd="med" advTm="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66701"/>
            <a:ext cx="3824288"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a:solidFill>
                  <a:schemeClr val="tx1">
                    <a:lumMod val="75000"/>
                    <a:lumOff val="25000"/>
                  </a:schemeClr>
                </a:solidFill>
                <a:latin typeface="微软雅黑" panose="020B0503020204020204" pitchFamily="34" charset="-122"/>
                <a:ea typeface="微软雅黑" panose="020B0503020204020204" pitchFamily="34" charset="-122"/>
              </a:rPr>
              <a:t>实施新税制后扣缴义务的主要变化点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762001" y="840317"/>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1" y="423334"/>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4"/>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4"/>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 name="矩形 14"/>
          <p:cNvSpPr/>
          <p:nvPr/>
        </p:nvSpPr>
        <p:spPr>
          <a:xfrm flipV="1">
            <a:off x="1588" y="4677834"/>
            <a:ext cx="3706812" cy="251884"/>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anchor="ctr"/>
          <a:lstStyle/>
          <a:p>
            <a:pPr algn="ctr" fontAlgn="auto">
              <a:spcBef>
                <a:spcPts val="0"/>
              </a:spcBef>
              <a:spcAft>
                <a:spcPts val="0"/>
              </a:spcAft>
              <a:defRPr/>
            </a:pPr>
            <a:endParaRPr lang="en-US"/>
          </a:p>
        </p:txBody>
      </p:sp>
      <p:grpSp>
        <p:nvGrpSpPr>
          <p:cNvPr id="8" name="组合 51"/>
          <p:cNvGrpSpPr>
            <a:grpSpLocks/>
          </p:cNvGrpSpPr>
          <p:nvPr/>
        </p:nvGrpSpPr>
        <p:grpSpPr bwMode="auto">
          <a:xfrm>
            <a:off x="2984501" y="4677833"/>
            <a:ext cx="1338263" cy="1786467"/>
            <a:chOff x="3225639" y="4543565"/>
            <a:chExt cx="1735762" cy="1734334"/>
          </a:xfrm>
        </p:grpSpPr>
        <p:sp>
          <p:nvSpPr>
            <p:cNvPr id="53" name="椭圆 52"/>
            <p:cNvSpPr>
              <a:spLocks noChangeArrowheads="1"/>
            </p:cNvSpPr>
            <p:nvPr/>
          </p:nvSpPr>
          <p:spPr bwMode="auto">
            <a:xfrm flipV="1">
              <a:off x="3225639" y="4543565"/>
              <a:ext cx="1735762" cy="1734334"/>
            </a:xfrm>
            <a:prstGeom prst="ellipse">
              <a:avLst/>
            </a:prstGeom>
            <a:solidFill>
              <a:schemeClr val="accent1"/>
            </a:solidFill>
            <a:ln w="25400" algn="ctr">
              <a:noFill/>
              <a:round/>
              <a:headEnd/>
              <a:tailEnd/>
            </a:ln>
          </p:spPr>
          <p:txBody>
            <a:bodyPr rot="10800000" anchor="ctr"/>
            <a:lstStyle/>
            <a:p>
              <a:pPr algn="ctr" fontAlgn="auto">
                <a:spcBef>
                  <a:spcPts val="0"/>
                </a:spcBef>
                <a:spcAft>
                  <a:spcPts val="0"/>
                </a:spcAft>
                <a:defRPr/>
              </a:pPr>
              <a:endParaRPr lang="en-US">
                <a:solidFill>
                  <a:schemeClr val="accent1"/>
                </a:solidFill>
                <a:latin typeface="微软雅黑" panose="020B0503020204020204" pitchFamily="34" charset="-122"/>
                <a:ea typeface="微软雅黑" panose="020B0503020204020204" pitchFamily="34" charset="-122"/>
              </a:endParaRPr>
            </a:p>
          </p:txBody>
        </p:sp>
        <p:sp>
          <p:nvSpPr>
            <p:cNvPr id="54" name="椭圆 53"/>
            <p:cNvSpPr/>
            <p:nvPr/>
          </p:nvSpPr>
          <p:spPr>
            <a:xfrm rot="10800000" flipV="1">
              <a:off x="3450074" y="4786043"/>
              <a:ext cx="1284834" cy="1284312"/>
            </a:xfrm>
            <a:prstGeom prst="ellipse">
              <a:avLst/>
            </a:prstGeom>
            <a:solidFill>
              <a:schemeClr val="bg1">
                <a:lumMod val="95000"/>
              </a:schemeClr>
            </a:solidFill>
            <a:ln w="25400" cap="flat" cmpd="sng" algn="ctr">
              <a:noFill/>
              <a:prstDash val="solid"/>
            </a:ln>
            <a:effectLst/>
          </p:spPr>
          <p:txBody>
            <a:bodyPr tIns="36000" anchor="ctr" anchorCtr="1"/>
            <a:lstStyle/>
            <a:p>
              <a:pPr algn="ctr" fontAlgn="auto">
                <a:spcBef>
                  <a:spcPts val="0"/>
                </a:spcBef>
                <a:spcAft>
                  <a:spcPts val="0"/>
                </a:spcAft>
                <a:defRPr/>
              </a:pPr>
              <a:r>
                <a:rPr lang="en-US" altLang="zh-CN" sz="3100" b="1" kern="0" dirty="0">
                  <a:solidFill>
                    <a:schemeClr val="accent1"/>
                  </a:solidFill>
                  <a:latin typeface="微软雅黑" panose="020B0503020204020204" pitchFamily="34" charset="-122"/>
                  <a:ea typeface="微软雅黑" panose="020B0503020204020204" pitchFamily="34" charset="-122"/>
                </a:rPr>
                <a:t>01</a:t>
              </a:r>
              <a:endParaRPr lang="zh-CN" altLang="en-US" sz="3100" b="1" kern="0" dirty="0">
                <a:solidFill>
                  <a:schemeClr val="accent1"/>
                </a:solidFill>
                <a:latin typeface="微软雅黑" panose="020B0503020204020204" pitchFamily="34" charset="-122"/>
                <a:ea typeface="微软雅黑" panose="020B0503020204020204" pitchFamily="34" charset="-122"/>
              </a:endParaRPr>
            </a:p>
          </p:txBody>
        </p:sp>
      </p:grpSp>
      <p:sp>
        <p:nvSpPr>
          <p:cNvPr id="55" name="矩形 14"/>
          <p:cNvSpPr/>
          <p:nvPr/>
        </p:nvSpPr>
        <p:spPr>
          <a:xfrm flipV="1">
            <a:off x="5219701" y="4677834"/>
            <a:ext cx="3960813" cy="232833"/>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anchor="ctr"/>
          <a:lstStyle/>
          <a:p>
            <a:pPr algn="ctr" fontAlgn="auto">
              <a:spcBef>
                <a:spcPts val="0"/>
              </a:spcBef>
              <a:spcAft>
                <a:spcPts val="0"/>
              </a:spcAft>
              <a:defRPr/>
            </a:pPr>
            <a:endParaRPr lang="en-US"/>
          </a:p>
        </p:txBody>
      </p:sp>
      <p:grpSp>
        <p:nvGrpSpPr>
          <p:cNvPr id="9" name="组合 55"/>
          <p:cNvGrpSpPr>
            <a:grpSpLocks/>
          </p:cNvGrpSpPr>
          <p:nvPr/>
        </p:nvGrpSpPr>
        <p:grpSpPr bwMode="auto">
          <a:xfrm>
            <a:off x="4529138" y="4677833"/>
            <a:ext cx="1338262" cy="1786467"/>
            <a:chOff x="5227325" y="4543565"/>
            <a:chExt cx="1735762" cy="1734334"/>
          </a:xfrm>
        </p:grpSpPr>
        <p:sp>
          <p:nvSpPr>
            <p:cNvPr id="57" name="椭圆 56"/>
            <p:cNvSpPr>
              <a:spLocks noChangeArrowheads="1"/>
            </p:cNvSpPr>
            <p:nvPr/>
          </p:nvSpPr>
          <p:spPr bwMode="auto">
            <a:xfrm flipV="1">
              <a:off x="5227325" y="4543565"/>
              <a:ext cx="1735762" cy="1734334"/>
            </a:xfrm>
            <a:prstGeom prst="ellipse">
              <a:avLst/>
            </a:prstGeom>
            <a:solidFill>
              <a:schemeClr val="accent1"/>
            </a:solidFill>
            <a:ln w="25400" algn="ctr">
              <a:noFill/>
              <a:round/>
              <a:headEnd/>
              <a:tailEnd/>
            </a:ln>
          </p:spPr>
          <p:txBody>
            <a:bodyPr rot="10800000" anchor="ctr"/>
            <a:lstStyle/>
            <a:p>
              <a:pPr algn="ctr" fontAlgn="auto">
                <a:spcBef>
                  <a:spcPts val="0"/>
                </a:spcBef>
                <a:spcAft>
                  <a:spcPts val="0"/>
                </a:spcAft>
                <a:defRPr/>
              </a:pPr>
              <a:endParaRPr lang="en-US">
                <a:solidFill>
                  <a:schemeClr val="accent1"/>
                </a:solidFill>
                <a:latin typeface="微软雅黑" panose="020B0503020204020204" pitchFamily="34" charset="-122"/>
                <a:ea typeface="微软雅黑" panose="020B0503020204020204" pitchFamily="34" charset="-122"/>
              </a:endParaRPr>
            </a:p>
          </p:txBody>
        </p:sp>
        <p:sp>
          <p:nvSpPr>
            <p:cNvPr id="58" name="椭圆 57"/>
            <p:cNvSpPr/>
            <p:nvPr/>
          </p:nvSpPr>
          <p:spPr>
            <a:xfrm rot="10800000" flipV="1">
              <a:off x="5459995" y="4769604"/>
              <a:ext cx="1284835" cy="1284312"/>
            </a:xfrm>
            <a:prstGeom prst="ellipse">
              <a:avLst/>
            </a:prstGeom>
            <a:solidFill>
              <a:schemeClr val="bg1">
                <a:lumMod val="95000"/>
              </a:schemeClr>
            </a:solidFill>
            <a:ln w="25400" cap="flat" cmpd="sng" algn="ctr">
              <a:noFill/>
              <a:prstDash val="solid"/>
            </a:ln>
            <a:effectLst/>
          </p:spPr>
          <p:txBody>
            <a:bodyPr tIns="36000" anchor="ctr"/>
            <a:lstStyle/>
            <a:p>
              <a:pPr algn="ctr" fontAlgn="auto">
                <a:spcBef>
                  <a:spcPts val="0"/>
                </a:spcBef>
                <a:spcAft>
                  <a:spcPts val="0"/>
                </a:spcAft>
                <a:defRPr/>
              </a:pPr>
              <a:r>
                <a:rPr lang="en-US" altLang="zh-CN" sz="3100" b="1" kern="0" dirty="0">
                  <a:solidFill>
                    <a:schemeClr val="accent1"/>
                  </a:solidFill>
                  <a:latin typeface="微软雅黑" panose="020B0503020204020204" pitchFamily="34" charset="-122"/>
                  <a:ea typeface="微软雅黑" panose="020B0503020204020204" pitchFamily="34" charset="-122"/>
                </a:rPr>
                <a:t>02</a:t>
              </a:r>
              <a:endParaRPr lang="zh-CN" altLang="en-US" sz="3100" b="1" kern="0" dirty="0">
                <a:solidFill>
                  <a:schemeClr val="accent1"/>
                </a:solidFill>
                <a:latin typeface="微软雅黑" panose="020B0503020204020204" pitchFamily="34" charset="-122"/>
                <a:ea typeface="微软雅黑" panose="020B0503020204020204" pitchFamily="34" charset="-122"/>
              </a:endParaRPr>
            </a:p>
          </p:txBody>
        </p:sp>
      </p:grpSp>
      <p:sp>
        <p:nvSpPr>
          <p:cNvPr id="62" name="矩形 61"/>
          <p:cNvSpPr/>
          <p:nvPr/>
        </p:nvSpPr>
        <p:spPr>
          <a:xfrm>
            <a:off x="468313" y="1900767"/>
            <a:ext cx="16557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工资、薪金所得</a:t>
            </a:r>
            <a:endParaRPr lang="en-US" altLang="zh-CN" sz="1200" b="1" dirty="0">
              <a:latin typeface="微软雅黑" panose="020B0503020204020204" pitchFamily="34" charset="-122"/>
              <a:ea typeface="微软雅黑" panose="020B0503020204020204" pitchFamily="34" charset="-122"/>
            </a:endParaRPr>
          </a:p>
        </p:txBody>
      </p:sp>
      <p:sp>
        <p:nvSpPr>
          <p:cNvPr id="63" name="矩形 62"/>
          <p:cNvSpPr/>
          <p:nvPr/>
        </p:nvSpPr>
        <p:spPr>
          <a:xfrm>
            <a:off x="2268538" y="1900767"/>
            <a:ext cx="16557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劳务报酬所得</a:t>
            </a:r>
            <a:endParaRPr lang="en-US" altLang="zh-CN" sz="1200" b="1" dirty="0">
              <a:latin typeface="微软雅黑" panose="020B0503020204020204" pitchFamily="34" charset="-122"/>
              <a:ea typeface="微软雅黑" panose="020B0503020204020204" pitchFamily="34" charset="-122"/>
            </a:endParaRPr>
          </a:p>
        </p:txBody>
      </p:sp>
      <p:sp>
        <p:nvSpPr>
          <p:cNvPr id="64" name="矩形 63"/>
          <p:cNvSpPr/>
          <p:nvPr/>
        </p:nvSpPr>
        <p:spPr>
          <a:xfrm>
            <a:off x="479426" y="2516717"/>
            <a:ext cx="16557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特许权使用费所得</a:t>
            </a:r>
            <a:endParaRPr lang="en-US" altLang="zh-CN" sz="1200" b="1" dirty="0">
              <a:latin typeface="微软雅黑" panose="020B0503020204020204" pitchFamily="34" charset="-122"/>
              <a:ea typeface="微软雅黑" panose="020B0503020204020204" pitchFamily="34" charset="-122"/>
            </a:endParaRPr>
          </a:p>
        </p:txBody>
      </p:sp>
      <p:sp>
        <p:nvSpPr>
          <p:cNvPr id="65" name="矩形 64"/>
          <p:cNvSpPr/>
          <p:nvPr/>
        </p:nvSpPr>
        <p:spPr>
          <a:xfrm>
            <a:off x="2271713" y="2516717"/>
            <a:ext cx="1657350"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稿酬所得所得</a:t>
            </a:r>
            <a:endParaRPr lang="en-US" altLang="zh-CN" sz="1200" b="1" dirty="0">
              <a:latin typeface="微软雅黑" panose="020B0503020204020204" pitchFamily="34" charset="-122"/>
              <a:ea typeface="微软雅黑" panose="020B0503020204020204" pitchFamily="34" charset="-122"/>
            </a:endParaRPr>
          </a:p>
        </p:txBody>
      </p:sp>
      <p:sp>
        <p:nvSpPr>
          <p:cNvPr id="7" name="矩形 6"/>
          <p:cNvSpPr/>
          <p:nvPr/>
        </p:nvSpPr>
        <p:spPr>
          <a:xfrm>
            <a:off x="357188" y="1701800"/>
            <a:ext cx="3638550" cy="1534584"/>
          </a:xfrm>
          <a:prstGeom prst="rect">
            <a:avLst/>
          </a:prstGeom>
          <a:noFill/>
          <a:ln w="19050">
            <a:solidFill>
              <a:srgbClr val="005DA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8623" name="矩形 66"/>
          <p:cNvSpPr>
            <a:spLocks noChangeArrowheads="1"/>
          </p:cNvSpPr>
          <p:nvPr/>
        </p:nvSpPr>
        <p:spPr bwMode="auto">
          <a:xfrm>
            <a:off x="579438" y="1016000"/>
            <a:ext cx="3206326" cy="369332"/>
          </a:xfrm>
          <a:prstGeom prst="rect">
            <a:avLst/>
          </a:prstGeom>
          <a:noFill/>
          <a:ln w="9525">
            <a:noFill/>
            <a:miter lim="800000"/>
            <a:headEnd/>
            <a:tailEnd/>
          </a:ln>
        </p:spPr>
        <p:txBody>
          <a:bodyPr wrap="none">
            <a:spAutoFit/>
          </a:bodyPr>
          <a:lstStyle/>
          <a:p>
            <a:pPr algn="ctr"/>
            <a:r>
              <a:rPr lang="zh-CN" altLang="en-US" b="1">
                <a:solidFill>
                  <a:srgbClr val="005DA2"/>
                </a:solidFill>
                <a:latin typeface="Calibri" pitchFamily="34" charset="0"/>
              </a:rPr>
              <a:t>四项劳动性所得实行综合计税</a:t>
            </a:r>
            <a:endParaRPr lang="zh-CN" altLang="zh-CN" b="1">
              <a:solidFill>
                <a:srgbClr val="005DA2"/>
              </a:solidFill>
              <a:latin typeface="Calibri" pitchFamily="34" charset="0"/>
            </a:endParaRPr>
          </a:p>
        </p:txBody>
      </p:sp>
      <p:sp>
        <p:nvSpPr>
          <p:cNvPr id="68624" name="矩形 67"/>
          <p:cNvSpPr>
            <a:spLocks noChangeArrowheads="1"/>
          </p:cNvSpPr>
          <p:nvPr/>
        </p:nvSpPr>
        <p:spPr bwMode="auto">
          <a:xfrm>
            <a:off x="236538" y="3524251"/>
            <a:ext cx="3903633" cy="646331"/>
          </a:xfrm>
          <a:prstGeom prst="rect">
            <a:avLst/>
          </a:prstGeom>
          <a:noFill/>
          <a:ln w="9525">
            <a:noFill/>
            <a:miter lim="800000"/>
            <a:headEnd/>
            <a:tailEnd/>
          </a:ln>
        </p:spPr>
        <p:txBody>
          <a:bodyPr wrap="none">
            <a:spAutoFit/>
          </a:bodyPr>
          <a:lstStyle/>
          <a:p>
            <a:pPr algn="just"/>
            <a:r>
              <a:rPr lang="zh-CN" altLang="en-US" b="1">
                <a:solidFill>
                  <a:srgbClr val="005DA2"/>
                </a:solidFill>
                <a:latin typeface="Calibri" pitchFamily="34" charset="0"/>
              </a:rPr>
              <a:t>“累计预扣法”预扣预缴个人所得税</a:t>
            </a:r>
            <a:endParaRPr lang="en-US" altLang="zh-CN" b="1">
              <a:solidFill>
                <a:srgbClr val="005DA2"/>
              </a:solidFill>
              <a:latin typeface="Calibri" pitchFamily="34" charset="0"/>
            </a:endParaRPr>
          </a:p>
          <a:p>
            <a:pPr algn="just"/>
            <a:r>
              <a:rPr lang="zh-CN" altLang="en-US" b="1">
                <a:solidFill>
                  <a:srgbClr val="005DA2"/>
                </a:solidFill>
                <a:latin typeface="Calibri" pitchFamily="34" charset="0"/>
              </a:rPr>
              <a:t>并按月办理扣缴申报</a:t>
            </a:r>
            <a:endParaRPr lang="zh-CN" altLang="zh-CN" b="1">
              <a:solidFill>
                <a:srgbClr val="005DA2"/>
              </a:solidFill>
              <a:latin typeface="Calibri" pitchFamily="34" charset="0"/>
            </a:endParaRPr>
          </a:p>
        </p:txBody>
      </p:sp>
      <p:sp>
        <p:nvSpPr>
          <p:cNvPr id="68625" name="矩形 68"/>
          <p:cNvSpPr>
            <a:spLocks noChangeArrowheads="1"/>
          </p:cNvSpPr>
          <p:nvPr/>
        </p:nvSpPr>
        <p:spPr bwMode="auto">
          <a:xfrm>
            <a:off x="5259388" y="1016000"/>
            <a:ext cx="3376245" cy="369332"/>
          </a:xfrm>
          <a:prstGeom prst="rect">
            <a:avLst/>
          </a:prstGeom>
          <a:noFill/>
          <a:ln w="9525">
            <a:noFill/>
            <a:miter lim="800000"/>
            <a:headEnd/>
            <a:tailEnd/>
          </a:ln>
        </p:spPr>
        <p:txBody>
          <a:bodyPr wrap="none">
            <a:spAutoFit/>
          </a:bodyPr>
          <a:lstStyle/>
          <a:p>
            <a:pPr algn="ctr"/>
            <a:r>
              <a:rPr lang="en-US" altLang="zh-CN" b="1">
                <a:solidFill>
                  <a:srgbClr val="005DA2"/>
                </a:solidFill>
                <a:latin typeface="Calibri" pitchFamily="34" charset="0"/>
              </a:rPr>
              <a:t> </a:t>
            </a:r>
            <a:r>
              <a:rPr lang="zh-CN" altLang="zh-CN" b="1">
                <a:solidFill>
                  <a:srgbClr val="005DA2"/>
                </a:solidFill>
                <a:latin typeface="Calibri" pitchFamily="34" charset="0"/>
              </a:rPr>
              <a:t>可能需要办理</a:t>
            </a:r>
            <a:r>
              <a:rPr lang="en-US" altLang="zh-CN" b="1">
                <a:solidFill>
                  <a:srgbClr val="005DA2"/>
                </a:solidFill>
                <a:latin typeface="Calibri" pitchFamily="34" charset="0"/>
              </a:rPr>
              <a:t>5</a:t>
            </a:r>
            <a:r>
              <a:rPr lang="zh-CN" altLang="en-US" b="1">
                <a:solidFill>
                  <a:srgbClr val="005DA2"/>
                </a:solidFill>
                <a:latin typeface="Calibri" pitchFamily="34" charset="0"/>
              </a:rPr>
              <a:t>项专项附加扣除</a:t>
            </a:r>
            <a:endParaRPr lang="zh-CN" altLang="zh-CN" b="1">
              <a:solidFill>
                <a:srgbClr val="005DA2"/>
              </a:solidFill>
              <a:latin typeface="Calibri" pitchFamily="34" charset="0"/>
            </a:endParaRPr>
          </a:p>
        </p:txBody>
      </p:sp>
      <p:sp>
        <p:nvSpPr>
          <p:cNvPr id="70" name="矩形 69"/>
          <p:cNvSpPr/>
          <p:nvPr/>
        </p:nvSpPr>
        <p:spPr>
          <a:xfrm>
            <a:off x="4681538" y="1900767"/>
            <a:ext cx="1295400"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子女教育</a:t>
            </a:r>
            <a:endParaRPr lang="en-US" altLang="zh-CN" sz="1200" b="1" dirty="0">
              <a:latin typeface="微软雅黑" panose="020B0503020204020204" pitchFamily="34" charset="-122"/>
              <a:ea typeface="微软雅黑" panose="020B0503020204020204" pitchFamily="34" charset="-122"/>
            </a:endParaRPr>
          </a:p>
        </p:txBody>
      </p:sp>
      <p:sp>
        <p:nvSpPr>
          <p:cNvPr id="72" name="矩形 71"/>
          <p:cNvSpPr/>
          <p:nvPr/>
        </p:nvSpPr>
        <p:spPr>
          <a:xfrm>
            <a:off x="4694238" y="2516717"/>
            <a:ext cx="1295400"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住房租金</a:t>
            </a:r>
            <a:endParaRPr lang="en-US" altLang="zh-CN" sz="1200" b="1" dirty="0">
              <a:latin typeface="微软雅黑" panose="020B0503020204020204" pitchFamily="34" charset="-122"/>
              <a:ea typeface="微软雅黑" panose="020B0503020204020204" pitchFamily="34" charset="-122"/>
            </a:endParaRPr>
          </a:p>
        </p:txBody>
      </p:sp>
      <p:sp>
        <p:nvSpPr>
          <p:cNvPr id="74" name="矩形 73"/>
          <p:cNvSpPr/>
          <p:nvPr/>
        </p:nvSpPr>
        <p:spPr>
          <a:xfrm>
            <a:off x="4572001" y="1701800"/>
            <a:ext cx="4430713" cy="1534584"/>
          </a:xfrm>
          <a:prstGeom prst="rect">
            <a:avLst/>
          </a:prstGeom>
          <a:noFill/>
          <a:ln w="19050">
            <a:solidFill>
              <a:srgbClr val="005DA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8" name="矩形 77"/>
          <p:cNvSpPr/>
          <p:nvPr/>
        </p:nvSpPr>
        <p:spPr>
          <a:xfrm>
            <a:off x="6121400" y="1892300"/>
            <a:ext cx="1296988"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继续教育</a:t>
            </a:r>
            <a:endParaRPr lang="en-US" altLang="zh-CN" sz="1200" b="1" dirty="0">
              <a:latin typeface="微软雅黑" panose="020B0503020204020204" pitchFamily="34" charset="-122"/>
              <a:ea typeface="微软雅黑" panose="020B0503020204020204" pitchFamily="34" charset="-122"/>
            </a:endParaRPr>
          </a:p>
        </p:txBody>
      </p:sp>
      <p:sp>
        <p:nvSpPr>
          <p:cNvPr id="79" name="矩形 78"/>
          <p:cNvSpPr/>
          <p:nvPr/>
        </p:nvSpPr>
        <p:spPr>
          <a:xfrm>
            <a:off x="6134100" y="2508251"/>
            <a:ext cx="1295400"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赡养老人</a:t>
            </a:r>
            <a:endParaRPr lang="en-US" altLang="zh-CN" sz="1200" b="1" dirty="0">
              <a:latin typeface="微软雅黑" panose="020B0503020204020204" pitchFamily="34" charset="-122"/>
              <a:ea typeface="微软雅黑" panose="020B0503020204020204" pitchFamily="34" charset="-122"/>
            </a:endParaRPr>
          </a:p>
        </p:txBody>
      </p:sp>
      <p:sp>
        <p:nvSpPr>
          <p:cNvPr id="80" name="矩形 79"/>
          <p:cNvSpPr/>
          <p:nvPr/>
        </p:nvSpPr>
        <p:spPr>
          <a:xfrm>
            <a:off x="7561264" y="1892300"/>
            <a:ext cx="1296987"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200" b="1" dirty="0">
                <a:latin typeface="微软雅黑" panose="020B0503020204020204" pitchFamily="34" charset="-122"/>
                <a:ea typeface="微软雅黑" panose="020B0503020204020204" pitchFamily="34" charset="-122"/>
              </a:rPr>
              <a:t>住房贷款利息</a:t>
            </a:r>
            <a:endParaRPr lang="en-US" altLang="zh-CN" sz="1200" b="1" dirty="0">
              <a:latin typeface="微软雅黑" panose="020B0503020204020204" pitchFamily="34" charset="-122"/>
              <a:ea typeface="微软雅黑" panose="020B0503020204020204" pitchFamily="34" charset="-122"/>
            </a:endParaRPr>
          </a:p>
        </p:txBody>
      </p:sp>
      <p:sp>
        <p:nvSpPr>
          <p:cNvPr id="68632" name="矩形 81"/>
          <p:cNvSpPr>
            <a:spLocks noChangeArrowheads="1"/>
          </p:cNvSpPr>
          <p:nvPr/>
        </p:nvSpPr>
        <p:spPr bwMode="auto">
          <a:xfrm>
            <a:off x="4603751" y="3371851"/>
            <a:ext cx="4289425" cy="923330"/>
          </a:xfrm>
          <a:prstGeom prst="rect">
            <a:avLst/>
          </a:prstGeom>
          <a:noFill/>
          <a:ln w="9525">
            <a:noFill/>
            <a:miter lim="800000"/>
            <a:headEnd/>
            <a:tailEnd/>
          </a:ln>
        </p:spPr>
        <p:txBody>
          <a:bodyPr>
            <a:spAutoFit/>
          </a:bodyPr>
          <a:lstStyle/>
          <a:p>
            <a:pPr algn="just"/>
            <a:r>
              <a:rPr lang="zh-CN" altLang="en-US" b="1">
                <a:solidFill>
                  <a:srgbClr val="005DA2"/>
                </a:solidFill>
                <a:latin typeface="Calibri" pitchFamily="34" charset="0"/>
              </a:rPr>
              <a:t>对员工选择将专项扣除信息给任职受雇单位的，单位在发工资预扣税款时进行扣除</a:t>
            </a:r>
            <a:endParaRPr lang="zh-CN" altLang="zh-CN" b="1">
              <a:solidFill>
                <a:srgbClr val="005DA2"/>
              </a:solidFill>
              <a:latin typeface="Calibri" pitchFamily="34" charset="0"/>
            </a:endParaRPr>
          </a:p>
        </p:txBody>
      </p:sp>
    </p:spTree>
  </p:cSld>
  <p:clrMapOvr>
    <a:masterClrMapping/>
  </p:clrMapOvr>
  <p:transition spd="med" advTm="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62" y="266703"/>
            <a:ext cx="47228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总体情况</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专项附加扣除政策的条件和标准</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69" y="423346"/>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46"/>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46"/>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19" y="840317"/>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 name="组合 13"/>
          <p:cNvGrpSpPr>
            <a:grpSpLocks/>
          </p:cNvGrpSpPr>
          <p:nvPr/>
        </p:nvGrpSpPr>
        <p:grpSpPr bwMode="auto">
          <a:xfrm>
            <a:off x="3059113" y="933452"/>
            <a:ext cx="1136650" cy="1515533"/>
            <a:chOff x="4535488" y="2578100"/>
            <a:chExt cx="1514475" cy="1516063"/>
          </a:xfrm>
        </p:grpSpPr>
        <p:sp>
          <p:nvSpPr>
            <p:cNvPr id="30735" name="任意多边形 15"/>
            <p:cNvSpPr>
              <a:spLocks noChangeArrowheads="1"/>
            </p:cNvSpPr>
            <p:nvPr/>
          </p:nvSpPr>
          <p:spPr bwMode="auto">
            <a:xfrm rot="16200000" flipH="1">
              <a:off x="4534694" y="25788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round/>
              <a:headEnd/>
              <a:tailEnd/>
            </a:ln>
          </p:spPr>
          <p:txBody>
            <a:bodyPr anchor="ctr"/>
            <a:lstStyle/>
            <a:p>
              <a:endParaRPr lang="zh-CN" altLang="en-US"/>
            </a:p>
          </p:txBody>
        </p:sp>
        <p:sp>
          <p:nvSpPr>
            <p:cNvPr id="30736" name="矩形 16"/>
            <p:cNvSpPr>
              <a:spLocks noChangeArrowheads="1"/>
            </p:cNvSpPr>
            <p:nvPr/>
          </p:nvSpPr>
          <p:spPr bwMode="auto">
            <a:xfrm rot="16200000" flipH="1">
              <a:off x="4895850" y="2940050"/>
              <a:ext cx="1154113" cy="1154113"/>
            </a:xfrm>
            <a:prstGeom prst="rect">
              <a:avLst/>
            </a:prstGeom>
            <a:solidFill>
              <a:srgbClr val="FFFFFF"/>
            </a:solidFill>
            <a:ln w="12700">
              <a:solidFill>
                <a:schemeClr val="tx2"/>
              </a:solidFill>
              <a:bevel/>
              <a:headEnd/>
              <a:tailEnd/>
            </a:ln>
          </p:spPr>
          <p:txBody>
            <a:bodyPr vert="eaVert" anchor="ctr"/>
            <a:lstStyle/>
            <a:p>
              <a:pPr algn="ctr"/>
              <a:endParaRPr lang="zh-CN" altLang="zh-CN">
                <a:solidFill>
                  <a:srgbClr val="FFFFFF"/>
                </a:solidFill>
                <a:latin typeface="宋体" pitchFamily="2" charset="-122"/>
                <a:sym typeface="宋体" pitchFamily="2" charset="-122"/>
              </a:endParaRPr>
            </a:p>
          </p:txBody>
        </p:sp>
        <p:sp>
          <p:nvSpPr>
            <p:cNvPr id="30737" name="文本框 13"/>
            <p:cNvSpPr txBox="1">
              <a:spLocks noChangeArrowheads="1"/>
            </p:cNvSpPr>
            <p:nvPr/>
          </p:nvSpPr>
          <p:spPr bwMode="auto">
            <a:xfrm>
              <a:off x="5025552" y="3057797"/>
              <a:ext cx="929520" cy="708134"/>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享受</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条件</a:t>
              </a:r>
            </a:p>
          </p:txBody>
        </p:sp>
      </p:grpSp>
      <p:grpSp>
        <p:nvGrpSpPr>
          <p:cNvPr id="7" name="组合 19"/>
          <p:cNvGrpSpPr>
            <a:grpSpLocks/>
          </p:cNvGrpSpPr>
          <p:nvPr/>
        </p:nvGrpSpPr>
        <p:grpSpPr bwMode="auto">
          <a:xfrm>
            <a:off x="4262438" y="954617"/>
            <a:ext cx="1144587" cy="1513416"/>
            <a:chOff x="6138251" y="2599440"/>
            <a:chExt cx="1527787" cy="1514475"/>
          </a:xfrm>
        </p:grpSpPr>
        <p:sp>
          <p:nvSpPr>
            <p:cNvPr id="30733" name="任意多边形 7"/>
            <p:cNvSpPr>
              <a:spLocks noChangeArrowheads="1"/>
            </p:cNvSpPr>
            <p:nvPr/>
          </p:nvSpPr>
          <p:spPr bwMode="auto">
            <a:xfrm rot="5400000">
              <a:off x="6152356" y="260023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solidFill>
                <a:schemeClr val="tx2"/>
              </a:solidFill>
              <a:round/>
              <a:headEnd/>
              <a:tailEnd/>
            </a:ln>
          </p:spPr>
          <p:txBody>
            <a:bodyPr anchor="ctr"/>
            <a:lstStyle/>
            <a:p>
              <a:endParaRPr lang="zh-CN" altLang="en-US"/>
            </a:p>
          </p:txBody>
        </p:sp>
        <p:sp>
          <p:nvSpPr>
            <p:cNvPr id="30734" name="矩形 8"/>
            <p:cNvSpPr>
              <a:spLocks noChangeArrowheads="1"/>
            </p:cNvSpPr>
            <p:nvPr/>
          </p:nvSpPr>
          <p:spPr bwMode="auto">
            <a:xfrm rot="5400000">
              <a:off x="6139045" y="2947052"/>
              <a:ext cx="1154114" cy="1155701"/>
            </a:xfrm>
            <a:prstGeom prst="rect">
              <a:avLst/>
            </a:prstGeom>
            <a:solidFill>
              <a:srgbClr val="FFFFFF"/>
            </a:solidFill>
            <a:ln w="12700">
              <a:solidFill>
                <a:schemeClr val="tx2"/>
              </a:solidFill>
              <a:bevel/>
              <a:headEnd/>
              <a:tailEnd/>
            </a:ln>
          </p:spPr>
          <p:txBody>
            <a:bodyPr rot="10800000" vert="eaVert" anchor="ctr"/>
            <a:lstStyle/>
            <a:p>
              <a:pPr algn="ctr"/>
              <a:endParaRPr lang="zh-CN" altLang="zh-CN">
                <a:solidFill>
                  <a:srgbClr val="FFFFFF"/>
                </a:solidFill>
                <a:latin typeface="宋体" pitchFamily="2" charset="-122"/>
                <a:sym typeface="宋体" pitchFamily="2" charset="-122"/>
              </a:endParaRPr>
            </a:p>
          </p:txBody>
        </p:sp>
      </p:grpSp>
      <p:sp>
        <p:nvSpPr>
          <p:cNvPr id="30728" name="文本框 13"/>
          <p:cNvSpPr txBox="1">
            <a:spLocks noChangeArrowheads="1"/>
          </p:cNvSpPr>
          <p:nvPr/>
        </p:nvSpPr>
        <p:spPr bwMode="auto">
          <a:xfrm>
            <a:off x="4327543" y="1411817"/>
            <a:ext cx="697627" cy="707886"/>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标准</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方式</a:t>
            </a:r>
          </a:p>
        </p:txBody>
      </p:sp>
      <p:grpSp>
        <p:nvGrpSpPr>
          <p:cNvPr id="8" name="组合 38"/>
          <p:cNvGrpSpPr/>
          <p:nvPr/>
        </p:nvGrpSpPr>
        <p:grpSpPr>
          <a:xfrm>
            <a:off x="225199" y="932725"/>
            <a:ext cx="1090253"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646800"/>
            </a:xfrm>
            <a:prstGeom prst="rect">
              <a:avLst/>
            </a:prstGeom>
            <a:noFill/>
            <a:ln w="38100">
              <a:noFill/>
            </a:ln>
          </p:spPr>
          <p:txBody>
            <a:bodyPr>
              <a:spAutoFit/>
            </a:bodyPr>
            <a:lstStyle/>
            <a:p>
              <a:pPr algn="ctr" eaLnBrk="0" fontAlgn="auto" hangingPunct="0">
                <a:lnSpc>
                  <a:spcPct val="120000"/>
                </a:lnSpc>
                <a:spcBef>
                  <a:spcPts val="0"/>
                </a:spcBef>
                <a:spcAft>
                  <a:spcPts val="0"/>
                </a:spcAft>
                <a:defRPr/>
              </a:pPr>
              <a:r>
                <a:rPr lang="zh-CN" altLang="en-US" sz="2800" b="1" baseline="-3000" dirty="0">
                  <a:solidFill>
                    <a:schemeClr val="bg1"/>
                  </a:solidFill>
                  <a:latin typeface="+mn-lt"/>
                  <a:ea typeface="微软雅黑" panose="020B0503020204020204" pitchFamily="34" charset="-122"/>
                  <a:cs typeface="Arial" panose="020B0604020202020204" pitchFamily="34" charset="0"/>
                </a:rPr>
                <a:t>子女教育</a:t>
              </a:r>
            </a:p>
          </p:txBody>
        </p:sp>
      </p:grpSp>
      <p:cxnSp>
        <p:nvCxnSpPr>
          <p:cNvPr id="10" name="直接连接符 9"/>
          <p:cNvCxnSpPr/>
          <p:nvPr/>
        </p:nvCxnSpPr>
        <p:spPr>
          <a:xfrm>
            <a:off x="4211638"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30731" name="矩形 10"/>
          <p:cNvSpPr>
            <a:spLocks noChangeArrowheads="1"/>
          </p:cNvSpPr>
          <p:nvPr/>
        </p:nvSpPr>
        <p:spPr bwMode="auto">
          <a:xfrm>
            <a:off x="179388" y="2806703"/>
            <a:ext cx="4013200" cy="2554545"/>
          </a:xfrm>
          <a:prstGeom prst="rect">
            <a:avLst/>
          </a:prstGeom>
          <a:noFill/>
          <a:ln w="9525">
            <a:noFill/>
            <a:miter lim="800000"/>
            <a:headEnd/>
            <a:tailEnd/>
          </a:ln>
        </p:spPr>
        <p:txBody>
          <a:bodyPr>
            <a:spAutoFit/>
          </a:bodyPr>
          <a:lstStyle/>
          <a:p>
            <a:r>
              <a:rPr lang="zh-CN" altLang="zh-CN" sz="1600">
                <a:latin typeface="Calibri" pitchFamily="34" charset="0"/>
              </a:rPr>
              <a:t>（</a:t>
            </a:r>
            <a:r>
              <a:rPr lang="en-US" altLang="zh-CN" sz="1600">
                <a:latin typeface="Calibri" pitchFamily="34" charset="0"/>
              </a:rPr>
              <a:t>1</a:t>
            </a:r>
            <a:r>
              <a:rPr lang="zh-CN" altLang="zh-CN" sz="1600">
                <a:latin typeface="Calibri" pitchFamily="34" charset="0"/>
              </a:rPr>
              <a:t>）子女年满</a:t>
            </a:r>
            <a:r>
              <a:rPr lang="en-US" altLang="zh-CN" sz="1600">
                <a:latin typeface="Calibri" pitchFamily="34" charset="0"/>
              </a:rPr>
              <a:t>3</a:t>
            </a:r>
            <a:r>
              <a:rPr lang="zh-CN" altLang="zh-CN" sz="1600">
                <a:latin typeface="Calibri" pitchFamily="34" charset="0"/>
              </a:rPr>
              <a:t>周岁以上至小学前，不论是否在幼儿园学习；</a:t>
            </a:r>
          </a:p>
          <a:p>
            <a:r>
              <a:rPr lang="zh-CN" altLang="zh-CN" sz="1600">
                <a:latin typeface="Calibri" pitchFamily="34" charset="0"/>
              </a:rPr>
              <a:t>（</a:t>
            </a:r>
            <a:r>
              <a:rPr lang="en-US" altLang="zh-CN" sz="1600">
                <a:latin typeface="Calibri" pitchFamily="34" charset="0"/>
              </a:rPr>
              <a:t>2</a:t>
            </a:r>
            <a:r>
              <a:rPr lang="zh-CN" altLang="zh-CN" sz="1600">
                <a:latin typeface="Calibri" pitchFamily="34" charset="0"/>
              </a:rPr>
              <a:t>）子女正在接受小学、初中，高中阶段教育（普通高中、中等职业教育、技工教育</a:t>
            </a:r>
            <a:r>
              <a:rPr lang="zh-CN" altLang="en-US" sz="1600">
                <a:latin typeface="Calibri" pitchFamily="34" charset="0"/>
              </a:rPr>
              <a:t>）</a:t>
            </a:r>
            <a:r>
              <a:rPr lang="zh-CN" altLang="zh-CN" sz="1600">
                <a:latin typeface="Calibri" pitchFamily="34" charset="0"/>
              </a:rPr>
              <a:t>；</a:t>
            </a:r>
          </a:p>
          <a:p>
            <a:r>
              <a:rPr lang="zh-CN" altLang="zh-CN" sz="1600">
                <a:latin typeface="Calibri" pitchFamily="34" charset="0"/>
              </a:rPr>
              <a:t>（</a:t>
            </a:r>
            <a:r>
              <a:rPr lang="en-US" altLang="zh-CN" sz="1600">
                <a:latin typeface="Calibri" pitchFamily="34" charset="0"/>
              </a:rPr>
              <a:t>3</a:t>
            </a:r>
            <a:r>
              <a:rPr lang="zh-CN" altLang="zh-CN" sz="1600">
                <a:latin typeface="Calibri" pitchFamily="34" charset="0"/>
              </a:rPr>
              <a:t>）子女正在接受高等教育（大学专科、大学本科、硕士研究生、博士研究生教育）。</a:t>
            </a:r>
          </a:p>
          <a:p>
            <a:r>
              <a:rPr lang="zh-CN" altLang="zh-CN" sz="1600">
                <a:latin typeface="Calibri" pitchFamily="34" charset="0"/>
              </a:rPr>
              <a:t>上述受教育地点，包括在中国境内和在境外接受教育。</a:t>
            </a:r>
          </a:p>
        </p:txBody>
      </p:sp>
      <p:sp>
        <p:nvSpPr>
          <p:cNvPr id="30732" name="矩形 11"/>
          <p:cNvSpPr>
            <a:spLocks noChangeArrowheads="1"/>
          </p:cNvSpPr>
          <p:nvPr/>
        </p:nvSpPr>
        <p:spPr bwMode="auto">
          <a:xfrm>
            <a:off x="4356100" y="3022600"/>
            <a:ext cx="4387850" cy="1815882"/>
          </a:xfrm>
          <a:prstGeom prst="rect">
            <a:avLst/>
          </a:prstGeom>
          <a:noFill/>
          <a:ln w="9525">
            <a:noFill/>
            <a:miter lim="800000"/>
            <a:headEnd/>
            <a:tailEnd/>
          </a:ln>
        </p:spPr>
        <p:txBody>
          <a:bodyPr>
            <a:spAutoFit/>
          </a:bodyPr>
          <a:lstStyle/>
          <a:p>
            <a:r>
              <a:rPr lang="zh-CN" altLang="zh-CN" sz="1600">
                <a:latin typeface="Calibri" pitchFamily="34" charset="0"/>
              </a:rPr>
              <a:t>每个子女，每月扣除</a:t>
            </a:r>
            <a:r>
              <a:rPr lang="en-US" altLang="zh-CN" sz="1600">
                <a:latin typeface="Calibri" pitchFamily="34" charset="0"/>
              </a:rPr>
              <a:t>1000</a:t>
            </a:r>
            <a:r>
              <a:rPr lang="zh-CN" altLang="zh-CN" sz="1600">
                <a:latin typeface="Calibri" pitchFamily="34" charset="0"/>
              </a:rPr>
              <a:t>元。多个符合扣除条件的子女，每个子女均可享受扣除</a:t>
            </a:r>
            <a:r>
              <a:rPr lang="zh-CN" altLang="en-US" sz="1600">
                <a:latin typeface="Calibri" pitchFamily="34" charset="0"/>
              </a:rPr>
              <a:t>。</a:t>
            </a:r>
            <a:endParaRPr lang="en-US" altLang="zh-CN" sz="1600">
              <a:latin typeface="Calibri" pitchFamily="34" charset="0"/>
            </a:endParaRPr>
          </a:p>
          <a:p>
            <a:endParaRPr lang="en-US" altLang="zh-CN" sz="1600">
              <a:latin typeface="Calibri" pitchFamily="34" charset="0"/>
            </a:endParaRPr>
          </a:p>
          <a:p>
            <a:r>
              <a:rPr lang="zh-CN" altLang="zh-CN" sz="1600">
                <a:latin typeface="Calibri" pitchFamily="34" charset="0"/>
              </a:rPr>
              <a:t>扣除人由父母双方选择确定。既可以由父母一方全额扣除，也可以父母分别扣除</a:t>
            </a:r>
            <a:r>
              <a:rPr lang="en-US" altLang="zh-CN" sz="1600">
                <a:latin typeface="Calibri" pitchFamily="34" charset="0"/>
              </a:rPr>
              <a:t>500</a:t>
            </a:r>
            <a:r>
              <a:rPr lang="zh-CN" altLang="zh-CN" sz="1600">
                <a:latin typeface="Calibri" pitchFamily="34" charset="0"/>
              </a:rPr>
              <a:t>元。</a:t>
            </a:r>
            <a:endParaRPr lang="en-US" altLang="zh-CN" sz="1600">
              <a:latin typeface="Calibri" pitchFamily="34" charset="0"/>
            </a:endParaRPr>
          </a:p>
          <a:p>
            <a:endParaRPr lang="en-US" altLang="zh-CN" sz="1600">
              <a:latin typeface="Calibri" pitchFamily="34" charset="0"/>
            </a:endParaRPr>
          </a:p>
          <a:p>
            <a:r>
              <a:rPr lang="zh-CN" altLang="zh-CN" sz="1600">
                <a:latin typeface="Calibri" pitchFamily="34" charset="0"/>
              </a:rPr>
              <a:t>扣除方式确定后，一个纳税年度内不能变更。</a:t>
            </a:r>
          </a:p>
        </p:txBody>
      </p:sp>
      <p:sp>
        <p:nvSpPr>
          <p:cNvPr id="21" name="TextBox 20"/>
          <p:cNvSpPr txBox="1"/>
          <p:nvPr/>
        </p:nvSpPr>
        <p:spPr>
          <a:xfrm>
            <a:off x="7500958" y="5357826"/>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1" y="266701"/>
            <a:ext cx="5299075"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人员信息采集</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51" y="423334"/>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4"/>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4"/>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01" y="840317"/>
            <a:ext cx="7840663" cy="0"/>
          </a:xfrm>
          <a:prstGeom prst="line">
            <a:avLst/>
          </a:prstGeom>
        </p:spPr>
        <p:style>
          <a:lnRef idx="1">
            <a:schemeClr val="dk1"/>
          </a:lnRef>
          <a:fillRef idx="0">
            <a:schemeClr val="dk1"/>
          </a:fillRef>
          <a:effectRef idx="0">
            <a:schemeClr val="dk1"/>
          </a:effectRef>
          <a:fontRef idx="minor">
            <a:schemeClr val="tx1"/>
          </a:fontRef>
        </p:style>
      </p:cxnSp>
      <p:sp>
        <p:nvSpPr>
          <p:cNvPr id="71686" name="Shape 1794"/>
          <p:cNvSpPr>
            <a:spLocks noChangeArrowheads="1"/>
          </p:cNvSpPr>
          <p:nvPr/>
        </p:nvSpPr>
        <p:spPr bwMode="auto">
          <a:xfrm>
            <a:off x="792163" y="1098552"/>
            <a:ext cx="2284412" cy="588433"/>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71687" name="Text Placeholder 3"/>
          <p:cNvSpPr txBox="1">
            <a:spLocks noChangeArrowheads="1"/>
          </p:cNvSpPr>
          <p:nvPr/>
        </p:nvSpPr>
        <p:spPr bwMode="auto">
          <a:xfrm>
            <a:off x="561976" y="1198034"/>
            <a:ext cx="2714625" cy="408517"/>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人员信息采集</a:t>
            </a:r>
          </a:p>
        </p:txBody>
      </p:sp>
      <p:sp>
        <p:nvSpPr>
          <p:cNvPr id="11" name="圆角矩形 10"/>
          <p:cNvSpPr/>
          <p:nvPr/>
        </p:nvSpPr>
        <p:spPr>
          <a:xfrm>
            <a:off x="720726" y="1892300"/>
            <a:ext cx="7739063" cy="4512733"/>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1689" name="TextBox 11"/>
          <p:cNvSpPr txBox="1">
            <a:spLocks noChangeArrowheads="1"/>
          </p:cNvSpPr>
          <p:nvPr/>
        </p:nvSpPr>
        <p:spPr bwMode="auto">
          <a:xfrm>
            <a:off x="971550" y="1989667"/>
            <a:ext cx="7226300" cy="2363724"/>
          </a:xfrm>
          <a:prstGeom prst="rect">
            <a:avLst/>
          </a:prstGeom>
          <a:noFill/>
          <a:ln w="9525">
            <a:noFill/>
            <a:miter lim="800000"/>
            <a:headEnd/>
            <a:tailEnd/>
          </a:ln>
        </p:spPr>
        <p:txBody>
          <a:bodyPr lIns="0" tIns="0" rIns="0" bIns="0">
            <a:spAutoFit/>
          </a:bodyPr>
          <a:lstStyle/>
          <a:p>
            <a:pPr indent="457200" algn="just">
              <a:lnSpc>
                <a:spcPct val="120000"/>
              </a:lnSpc>
            </a:pPr>
            <a:r>
              <a:rPr lang="zh-CN" altLang="en-US" sz="1600">
                <a:latin typeface="Calibri" pitchFamily="34" charset="0"/>
              </a:rPr>
              <a:t>扣缴义务人应在办理扣缴申报时，向主管税务机关报送其支付所得的所有个人的有关信息、支付所得数额、扣除事项和数额、扣缴税款的具体数额和总额以及其他相关涉税信息资料。</a:t>
            </a:r>
          </a:p>
          <a:p>
            <a:pPr indent="457200" algn="just">
              <a:lnSpc>
                <a:spcPct val="120000"/>
              </a:lnSpc>
            </a:pPr>
            <a:endParaRPr lang="en-US" altLang="zh-CN" sz="1600">
              <a:latin typeface="Calibri" pitchFamily="34" charset="0"/>
            </a:endParaRPr>
          </a:p>
          <a:p>
            <a:pPr indent="457200" algn="just">
              <a:lnSpc>
                <a:spcPct val="120000"/>
              </a:lnSpc>
            </a:pPr>
            <a:r>
              <a:rPr lang="zh-CN" altLang="zh-CN" sz="1600">
                <a:latin typeface="Calibri" pitchFamily="34" charset="0"/>
              </a:rPr>
              <a:t>新员工入职：扣缴单位采集人员信息</a:t>
            </a:r>
            <a:r>
              <a:rPr lang="en-US" altLang="zh-CN" sz="1600">
                <a:latin typeface="Calibri" pitchFamily="34" charset="0"/>
              </a:rPr>
              <a:t>——</a:t>
            </a:r>
            <a:r>
              <a:rPr lang="zh-CN" altLang="zh-CN" sz="1600">
                <a:latin typeface="Calibri" pitchFamily="34" charset="0"/>
              </a:rPr>
              <a:t>“报送”</a:t>
            </a:r>
            <a:r>
              <a:rPr lang="en-US" altLang="zh-CN" sz="1600">
                <a:latin typeface="Calibri" pitchFamily="34" charset="0"/>
              </a:rPr>
              <a:t>——</a:t>
            </a:r>
            <a:r>
              <a:rPr lang="zh-CN" altLang="zh-CN" sz="1600">
                <a:latin typeface="Calibri" pitchFamily="34" charset="0"/>
              </a:rPr>
              <a:t>“反馈”</a:t>
            </a:r>
          </a:p>
          <a:p>
            <a:pPr indent="457200" algn="just">
              <a:lnSpc>
                <a:spcPct val="120000"/>
              </a:lnSpc>
            </a:pPr>
            <a:endParaRPr lang="zh-CN" altLang="zh-CN" sz="1600" b="1">
              <a:latin typeface="Calibri" pitchFamily="34" charset="0"/>
            </a:endParaRPr>
          </a:p>
          <a:p>
            <a:pPr indent="457200" algn="just">
              <a:lnSpc>
                <a:spcPct val="120000"/>
              </a:lnSpc>
            </a:pPr>
            <a:r>
              <a:rPr lang="zh-CN" altLang="zh-CN" sz="1600" b="1">
                <a:latin typeface="Calibri" pitchFamily="34" charset="0"/>
              </a:rPr>
              <a:t>需重点关注的是</a:t>
            </a:r>
            <a:r>
              <a:rPr lang="zh-CN" altLang="zh-CN" sz="1600">
                <a:latin typeface="Calibri" pitchFamily="34" charset="0"/>
              </a:rPr>
              <a:t>，提示“验证</a:t>
            </a:r>
            <a:r>
              <a:rPr lang="zh-CN" altLang="en-US" sz="1600">
                <a:latin typeface="Calibri" pitchFamily="34" charset="0"/>
              </a:rPr>
              <a:t>不</a:t>
            </a:r>
            <a:r>
              <a:rPr lang="zh-CN" altLang="zh-CN" sz="1600">
                <a:latin typeface="Calibri" pitchFamily="34" charset="0"/>
              </a:rPr>
              <a:t>通过”</a:t>
            </a:r>
            <a:r>
              <a:rPr lang="en-US" altLang="zh-CN" sz="1600">
                <a:latin typeface="Calibri" pitchFamily="34" charset="0"/>
              </a:rPr>
              <a:t>——</a:t>
            </a:r>
            <a:r>
              <a:rPr lang="zh-CN" altLang="en-US" sz="1600">
                <a:latin typeface="Calibri" pitchFamily="34" charset="0"/>
              </a:rPr>
              <a:t>有误</a:t>
            </a:r>
            <a:r>
              <a:rPr lang="en-US" altLang="zh-CN" sz="1600">
                <a:latin typeface="Calibri" pitchFamily="34" charset="0"/>
              </a:rPr>
              <a:t>——</a:t>
            </a:r>
            <a:r>
              <a:rPr lang="zh-CN" altLang="en-US" sz="1600">
                <a:latin typeface="Calibri" pitchFamily="34" charset="0"/>
              </a:rPr>
              <a:t>单位核实、修正</a:t>
            </a:r>
          </a:p>
          <a:p>
            <a:pPr indent="457200" algn="just">
              <a:lnSpc>
                <a:spcPct val="120000"/>
              </a:lnSpc>
            </a:pPr>
            <a:r>
              <a:rPr lang="zh-CN" altLang="en-US" sz="1600">
                <a:latin typeface="Calibri" pitchFamily="34" charset="0"/>
              </a:rPr>
              <a:t>                                                                            </a:t>
            </a:r>
            <a:r>
              <a:rPr lang="en-US" altLang="zh-CN" sz="1600">
                <a:latin typeface="Calibri" pitchFamily="34" charset="0"/>
              </a:rPr>
              <a:t>——</a:t>
            </a:r>
            <a:r>
              <a:rPr lang="zh-CN" altLang="en-US" sz="1600">
                <a:latin typeface="Calibri" pitchFamily="34" charset="0"/>
              </a:rPr>
              <a:t>无误</a:t>
            </a:r>
            <a:r>
              <a:rPr lang="en-US" altLang="zh-CN" sz="1600">
                <a:latin typeface="Calibri" pitchFamily="34" charset="0"/>
              </a:rPr>
              <a:t>——</a:t>
            </a:r>
            <a:r>
              <a:rPr lang="zh-CN" altLang="zh-CN" sz="1600">
                <a:latin typeface="Calibri" pitchFamily="34" charset="0"/>
              </a:rPr>
              <a:t>通知本人至办税服务厅</a:t>
            </a:r>
            <a:endParaRPr lang="en-US" altLang="zh-CN" sz="1600">
              <a:latin typeface="Calibri" pitchFamily="34" charset="0"/>
            </a:endParaRPr>
          </a:p>
        </p:txBody>
      </p:sp>
      <p:sp>
        <p:nvSpPr>
          <p:cNvPr id="14" name="矩形 93"/>
          <p:cNvSpPr/>
          <p:nvPr/>
        </p:nvSpPr>
        <p:spPr>
          <a:xfrm>
            <a:off x="684214" y="1797051"/>
            <a:ext cx="287337" cy="383116"/>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93"/>
          <p:cNvSpPr/>
          <p:nvPr/>
        </p:nvSpPr>
        <p:spPr>
          <a:xfrm rot="10800000">
            <a:off x="8239126" y="6081185"/>
            <a:ext cx="288925" cy="383116"/>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med" advTm="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1" y="266701"/>
            <a:ext cx="5299075"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专项附加扣除信息采集</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51" y="423334"/>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4"/>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4"/>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01" y="840317"/>
            <a:ext cx="7840663" cy="0"/>
          </a:xfrm>
          <a:prstGeom prst="line">
            <a:avLst/>
          </a:prstGeom>
        </p:spPr>
        <p:style>
          <a:lnRef idx="1">
            <a:schemeClr val="dk1"/>
          </a:lnRef>
          <a:fillRef idx="0">
            <a:schemeClr val="dk1"/>
          </a:fillRef>
          <a:effectRef idx="0">
            <a:schemeClr val="dk1"/>
          </a:effectRef>
          <a:fontRef idx="minor">
            <a:schemeClr val="tx1"/>
          </a:fontRef>
        </p:style>
      </p:cxnSp>
      <p:sp>
        <p:nvSpPr>
          <p:cNvPr id="73734" name="Shape 1794"/>
          <p:cNvSpPr>
            <a:spLocks noChangeArrowheads="1"/>
          </p:cNvSpPr>
          <p:nvPr/>
        </p:nvSpPr>
        <p:spPr bwMode="auto">
          <a:xfrm>
            <a:off x="684213" y="2230968"/>
            <a:ext cx="4167187" cy="588433"/>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73735" name="Text Placeholder 3"/>
          <p:cNvSpPr txBox="1">
            <a:spLocks noChangeArrowheads="1"/>
          </p:cNvSpPr>
          <p:nvPr/>
        </p:nvSpPr>
        <p:spPr bwMode="auto">
          <a:xfrm>
            <a:off x="323851" y="2319868"/>
            <a:ext cx="4951413" cy="410633"/>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纸质模板</a:t>
            </a:r>
          </a:p>
        </p:txBody>
      </p:sp>
      <p:sp>
        <p:nvSpPr>
          <p:cNvPr id="73736" name="Shape 1794"/>
          <p:cNvSpPr>
            <a:spLocks noChangeArrowheads="1"/>
          </p:cNvSpPr>
          <p:nvPr/>
        </p:nvSpPr>
        <p:spPr bwMode="auto">
          <a:xfrm>
            <a:off x="684213" y="2999318"/>
            <a:ext cx="4167187" cy="588433"/>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73737" name="Shape 1794"/>
          <p:cNvSpPr>
            <a:spLocks noChangeArrowheads="1"/>
          </p:cNvSpPr>
          <p:nvPr/>
        </p:nvSpPr>
        <p:spPr bwMode="auto">
          <a:xfrm>
            <a:off x="684213" y="3767668"/>
            <a:ext cx="4167187" cy="588433"/>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73738" name="Text Placeholder 3"/>
          <p:cNvSpPr txBox="1">
            <a:spLocks noChangeArrowheads="1"/>
          </p:cNvSpPr>
          <p:nvPr/>
        </p:nvSpPr>
        <p:spPr bwMode="auto">
          <a:xfrm>
            <a:off x="323851" y="3869267"/>
            <a:ext cx="4951413" cy="408517"/>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远程办税端</a:t>
            </a:r>
            <a:r>
              <a:rPr lang="en-US" altLang="zh-CN" sz="1400" b="1">
                <a:solidFill>
                  <a:schemeClr val="bg1"/>
                </a:solidFill>
                <a:latin typeface="微软雅黑" pitchFamily="34" charset="-122"/>
                <a:ea typeface="微软雅黑" pitchFamily="34" charset="-122"/>
                <a:cs typeface="Open Sans"/>
              </a:rPr>
              <a:t>—APP</a:t>
            </a:r>
            <a:r>
              <a:rPr lang="zh-CN" altLang="en-US" sz="1400" b="1">
                <a:solidFill>
                  <a:schemeClr val="bg1"/>
                </a:solidFill>
                <a:latin typeface="微软雅黑" pitchFamily="34" charset="-122"/>
                <a:ea typeface="微软雅黑" pitchFamily="34" charset="-122"/>
                <a:cs typeface="Open Sans"/>
              </a:rPr>
              <a:t>端</a:t>
            </a:r>
          </a:p>
        </p:txBody>
      </p:sp>
      <p:sp>
        <p:nvSpPr>
          <p:cNvPr id="73739" name="Shape 1794"/>
          <p:cNvSpPr>
            <a:spLocks noChangeArrowheads="1"/>
          </p:cNvSpPr>
          <p:nvPr/>
        </p:nvSpPr>
        <p:spPr bwMode="auto">
          <a:xfrm>
            <a:off x="684213" y="4536018"/>
            <a:ext cx="4167187" cy="588433"/>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73740" name="Text Placeholder 3"/>
          <p:cNvSpPr txBox="1">
            <a:spLocks noChangeArrowheads="1"/>
          </p:cNvSpPr>
          <p:nvPr/>
        </p:nvSpPr>
        <p:spPr bwMode="auto">
          <a:xfrm>
            <a:off x="323851" y="4624918"/>
            <a:ext cx="4951413" cy="408516"/>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远程办税端</a:t>
            </a:r>
            <a:r>
              <a:rPr lang="en-US" altLang="zh-CN" sz="1400" b="1">
                <a:solidFill>
                  <a:schemeClr val="bg1"/>
                </a:solidFill>
                <a:latin typeface="微软雅黑" pitchFamily="34" charset="-122"/>
                <a:ea typeface="微软雅黑" pitchFamily="34" charset="-122"/>
                <a:cs typeface="Open Sans"/>
              </a:rPr>
              <a:t>—WEB</a:t>
            </a:r>
            <a:r>
              <a:rPr lang="zh-CN" altLang="en-US" sz="1400" b="1">
                <a:solidFill>
                  <a:schemeClr val="bg1"/>
                </a:solidFill>
                <a:latin typeface="微软雅黑" pitchFamily="34" charset="-122"/>
                <a:ea typeface="微软雅黑" pitchFamily="34" charset="-122"/>
                <a:cs typeface="Open Sans"/>
              </a:rPr>
              <a:t>端</a:t>
            </a:r>
          </a:p>
        </p:txBody>
      </p:sp>
      <p:sp>
        <p:nvSpPr>
          <p:cNvPr id="73741" name="Text Placeholder 3"/>
          <p:cNvSpPr txBox="1">
            <a:spLocks noChangeArrowheads="1"/>
          </p:cNvSpPr>
          <p:nvPr/>
        </p:nvSpPr>
        <p:spPr bwMode="auto">
          <a:xfrm>
            <a:off x="323851" y="3083985"/>
            <a:ext cx="4951413" cy="408516"/>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电子模板</a:t>
            </a:r>
          </a:p>
        </p:txBody>
      </p:sp>
      <p:sp>
        <p:nvSpPr>
          <p:cNvPr id="24" name="椭圆 4"/>
          <p:cNvSpPr/>
          <p:nvPr/>
        </p:nvSpPr>
        <p:spPr>
          <a:xfrm>
            <a:off x="6149976" y="2173818"/>
            <a:ext cx="2238375" cy="2982383"/>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24"/>
          <p:cNvSpPr/>
          <p:nvPr/>
        </p:nvSpPr>
        <p:spPr>
          <a:xfrm>
            <a:off x="6334125" y="2417234"/>
            <a:ext cx="1871663" cy="249555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3744" name="Shape 340"/>
          <p:cNvSpPr>
            <a:spLocks noChangeArrowheads="1"/>
          </p:cNvSpPr>
          <p:nvPr/>
        </p:nvSpPr>
        <p:spPr bwMode="auto">
          <a:xfrm>
            <a:off x="6627814" y="3119966"/>
            <a:ext cx="1400175" cy="948267"/>
          </a:xfrm>
          <a:prstGeom prst="rect">
            <a:avLst/>
          </a:prstGeom>
          <a:noFill/>
          <a:ln w="12700">
            <a:noFill/>
            <a:miter lim="400000"/>
            <a:headEnd/>
            <a:tailEnd/>
          </a:ln>
        </p:spPr>
        <p:txBody>
          <a:bodyPr lIns="0" tIns="0" rIns="0" bIns="0" anchor="ctr"/>
          <a:lstStyle/>
          <a:p>
            <a:pPr algn="ctr"/>
            <a:r>
              <a:rPr lang="zh-CN" altLang="en-US" sz="2000" b="1">
                <a:solidFill>
                  <a:schemeClr val="bg1"/>
                </a:solidFill>
                <a:latin typeface="微软雅黑" pitchFamily="34" charset="-122"/>
                <a:ea typeface="微软雅黑" pitchFamily="34" charset="-122"/>
                <a:cs typeface="Lato Regular"/>
                <a:sym typeface="STIXGeneral-Bold"/>
              </a:rPr>
              <a:t>个人所得税扣缴客户端</a:t>
            </a:r>
            <a:endParaRPr lang="id-ID" altLang="zh-CN" sz="2000" b="1">
              <a:solidFill>
                <a:schemeClr val="bg1"/>
              </a:solidFill>
              <a:latin typeface="微软雅黑" pitchFamily="34" charset="-122"/>
              <a:ea typeface="微软雅黑" pitchFamily="34" charset="-122"/>
              <a:cs typeface="Lato Regular"/>
              <a:sym typeface="STIXGeneral-Bold"/>
            </a:endParaRPr>
          </a:p>
        </p:txBody>
      </p:sp>
      <p:sp>
        <p:nvSpPr>
          <p:cNvPr id="73745" name="矩形 26"/>
          <p:cNvSpPr>
            <a:spLocks noChangeArrowheads="1"/>
          </p:cNvSpPr>
          <p:nvPr/>
        </p:nvSpPr>
        <p:spPr bwMode="auto">
          <a:xfrm>
            <a:off x="1331914" y="1126067"/>
            <a:ext cx="6696075" cy="646331"/>
          </a:xfrm>
          <a:prstGeom prst="rect">
            <a:avLst/>
          </a:prstGeom>
          <a:noFill/>
          <a:ln w="9525">
            <a:noFill/>
            <a:miter lim="800000"/>
            <a:headEnd/>
            <a:tailEnd/>
          </a:ln>
        </p:spPr>
        <p:txBody>
          <a:bodyPr>
            <a:spAutoFit/>
          </a:bodyPr>
          <a:lstStyle/>
          <a:p>
            <a:pPr algn="just"/>
            <a:r>
              <a:rPr lang="zh-CN" altLang="en-US" b="1">
                <a:solidFill>
                  <a:srgbClr val="005DA2"/>
                </a:solidFill>
                <a:latin typeface="Calibri" pitchFamily="34" charset="0"/>
              </a:rPr>
              <a:t>对员工报送的专项附加扣除信息，单位应当接收并在发放工资预扣税款时按照规定如实扣除</a:t>
            </a:r>
            <a:endParaRPr lang="zh-CN" altLang="zh-CN" b="1">
              <a:solidFill>
                <a:srgbClr val="005DA2"/>
              </a:solidFill>
              <a:latin typeface="Calibri" pitchFamily="34" charset="0"/>
            </a:endParaRPr>
          </a:p>
        </p:txBody>
      </p:sp>
    </p:spTree>
  </p:cSld>
  <p:clrMapOvr>
    <a:masterClrMapping/>
  </p:clrMapOvr>
  <p:transition spd="med" advTm="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66701"/>
            <a:ext cx="5875338"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税款</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计算</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居民个人综合所得预扣预缴税款的计算方法</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51" y="423334"/>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4"/>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4"/>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01" y="840317"/>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6" y="1989667"/>
            <a:ext cx="7739063" cy="4159251"/>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矩形 93"/>
          <p:cNvSpPr/>
          <p:nvPr/>
        </p:nvSpPr>
        <p:spPr>
          <a:xfrm>
            <a:off x="684214" y="1892301"/>
            <a:ext cx="287337" cy="38523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93"/>
          <p:cNvSpPr/>
          <p:nvPr/>
        </p:nvSpPr>
        <p:spPr>
          <a:xfrm rot="10800000">
            <a:off x="8202614" y="5850468"/>
            <a:ext cx="287337" cy="38523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5785" name="Shape 1794"/>
          <p:cNvSpPr>
            <a:spLocks noChangeArrowheads="1"/>
          </p:cNvSpPr>
          <p:nvPr/>
        </p:nvSpPr>
        <p:spPr bwMode="auto">
          <a:xfrm>
            <a:off x="755651" y="1098552"/>
            <a:ext cx="2843213" cy="588433"/>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75786" name="Text Placeholder 3"/>
          <p:cNvSpPr txBox="1">
            <a:spLocks noChangeArrowheads="1"/>
          </p:cNvSpPr>
          <p:nvPr/>
        </p:nvSpPr>
        <p:spPr bwMode="auto">
          <a:xfrm>
            <a:off x="561976" y="1198034"/>
            <a:ext cx="3217863" cy="408517"/>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工资、薪金所得税款计算方法</a:t>
            </a:r>
          </a:p>
        </p:txBody>
      </p:sp>
      <p:sp>
        <p:nvSpPr>
          <p:cNvPr id="75787" name="TextBox 32"/>
          <p:cNvSpPr txBox="1">
            <a:spLocks noChangeArrowheads="1"/>
          </p:cNvSpPr>
          <p:nvPr/>
        </p:nvSpPr>
        <p:spPr bwMode="auto">
          <a:xfrm>
            <a:off x="971550" y="2209801"/>
            <a:ext cx="7226300" cy="2363724"/>
          </a:xfrm>
          <a:prstGeom prst="rect">
            <a:avLst/>
          </a:prstGeom>
          <a:noFill/>
          <a:ln w="9525">
            <a:noFill/>
            <a:miter lim="800000"/>
            <a:headEnd/>
            <a:tailEnd/>
          </a:ln>
        </p:spPr>
        <p:txBody>
          <a:bodyPr lIns="0" tIns="0" rIns="0" bIns="0">
            <a:spAutoFit/>
          </a:bodyPr>
          <a:lstStyle/>
          <a:p>
            <a:pPr indent="457200" algn="just">
              <a:lnSpc>
                <a:spcPct val="120000"/>
              </a:lnSpc>
            </a:pPr>
            <a:r>
              <a:rPr lang="en-US" altLang="zh-CN" sz="1600">
                <a:latin typeface="Calibri" pitchFamily="34" charset="0"/>
              </a:rPr>
              <a:t>1. </a:t>
            </a:r>
            <a:r>
              <a:rPr lang="zh-CN" altLang="en-US" sz="1600">
                <a:latin typeface="Calibri" pitchFamily="34" charset="0"/>
              </a:rPr>
              <a:t>累计预扣法：居民个人</a:t>
            </a:r>
            <a:r>
              <a:rPr lang="zh-CN" altLang="en-US" sz="1600" b="1">
                <a:latin typeface="Calibri" pitchFamily="34" charset="0"/>
              </a:rPr>
              <a:t>具体公式：</a:t>
            </a:r>
            <a:endParaRPr lang="en-US" altLang="zh-CN" sz="1600" b="1">
              <a:latin typeface="Calibri" pitchFamily="34" charset="0"/>
            </a:endParaRPr>
          </a:p>
          <a:p>
            <a:pPr indent="457200" algn="just">
              <a:lnSpc>
                <a:spcPct val="120000"/>
              </a:lnSpc>
            </a:pPr>
            <a:endParaRPr lang="zh-CN" altLang="en-US" sz="1600" b="1">
              <a:latin typeface="Calibri" pitchFamily="34" charset="0"/>
            </a:endParaRPr>
          </a:p>
          <a:p>
            <a:pPr indent="457200" algn="just">
              <a:lnSpc>
                <a:spcPct val="120000"/>
              </a:lnSpc>
            </a:pPr>
            <a:r>
              <a:rPr lang="zh-CN" altLang="en-US" sz="1600">
                <a:latin typeface="Calibri" pitchFamily="34" charset="0"/>
              </a:rPr>
              <a:t>累计预扣预缴应纳税所得额</a:t>
            </a:r>
            <a:r>
              <a:rPr lang="en-US" altLang="zh-CN" sz="1600">
                <a:latin typeface="Calibri" pitchFamily="34" charset="0"/>
              </a:rPr>
              <a:t>=</a:t>
            </a:r>
            <a:r>
              <a:rPr lang="zh-CN" altLang="en-US" sz="1600">
                <a:latin typeface="Calibri" pitchFamily="34" charset="0"/>
              </a:rPr>
              <a:t>累计收入</a:t>
            </a:r>
            <a:r>
              <a:rPr lang="en-US" altLang="zh-CN" sz="1600">
                <a:latin typeface="Calibri" pitchFamily="34" charset="0"/>
              </a:rPr>
              <a:t>-</a:t>
            </a:r>
            <a:r>
              <a:rPr lang="zh-CN" altLang="en-US" sz="1600">
                <a:latin typeface="Calibri" pitchFamily="34" charset="0"/>
              </a:rPr>
              <a:t>累计免税收入</a:t>
            </a:r>
            <a:r>
              <a:rPr lang="en-US" altLang="zh-CN" sz="1600">
                <a:latin typeface="Calibri" pitchFamily="34" charset="0"/>
              </a:rPr>
              <a:t>-</a:t>
            </a:r>
            <a:r>
              <a:rPr lang="zh-CN" altLang="en-US" sz="1600">
                <a:latin typeface="Calibri" pitchFamily="34" charset="0"/>
              </a:rPr>
              <a:t>累计减除费用</a:t>
            </a:r>
            <a:r>
              <a:rPr lang="en-US" altLang="zh-CN" sz="1600">
                <a:latin typeface="Calibri" pitchFamily="34" charset="0"/>
              </a:rPr>
              <a:t>-</a:t>
            </a:r>
            <a:r>
              <a:rPr lang="zh-CN" altLang="en-US" sz="1600">
                <a:latin typeface="Calibri" pitchFamily="34" charset="0"/>
              </a:rPr>
              <a:t>累计专项扣除</a:t>
            </a:r>
            <a:r>
              <a:rPr lang="en-US" altLang="zh-CN" sz="1600">
                <a:latin typeface="Calibri" pitchFamily="34" charset="0"/>
              </a:rPr>
              <a:t>-</a:t>
            </a:r>
            <a:r>
              <a:rPr lang="zh-CN" altLang="en-US" sz="1600">
                <a:latin typeface="Calibri" pitchFamily="34" charset="0"/>
              </a:rPr>
              <a:t>累计专项附加扣除</a:t>
            </a:r>
            <a:r>
              <a:rPr lang="en-US" altLang="zh-CN" sz="1600">
                <a:latin typeface="Calibri" pitchFamily="34" charset="0"/>
              </a:rPr>
              <a:t>-</a:t>
            </a:r>
            <a:r>
              <a:rPr lang="zh-CN" altLang="en-US" sz="1600">
                <a:latin typeface="Calibri" pitchFamily="34" charset="0"/>
              </a:rPr>
              <a:t>累计依法确定的其他扣除</a:t>
            </a:r>
            <a:endParaRPr lang="en-US" altLang="zh-CN" sz="1600">
              <a:latin typeface="Calibri" pitchFamily="34" charset="0"/>
            </a:endParaRPr>
          </a:p>
          <a:p>
            <a:pPr indent="457200" algn="just">
              <a:lnSpc>
                <a:spcPct val="120000"/>
              </a:lnSpc>
            </a:pPr>
            <a:endParaRPr lang="zh-CN" altLang="en-US" sz="1600">
              <a:latin typeface="Calibri" pitchFamily="34" charset="0"/>
            </a:endParaRPr>
          </a:p>
          <a:p>
            <a:pPr indent="457200" algn="just">
              <a:lnSpc>
                <a:spcPct val="120000"/>
              </a:lnSpc>
            </a:pPr>
            <a:r>
              <a:rPr lang="en-US" altLang="zh-CN" sz="1600">
                <a:latin typeface="Calibri" pitchFamily="34" charset="0"/>
              </a:rPr>
              <a:t>【</a:t>
            </a:r>
            <a:r>
              <a:rPr lang="zh-CN" altLang="en-US" sz="1600">
                <a:latin typeface="Calibri" pitchFamily="34" charset="0"/>
              </a:rPr>
              <a:t>其中，本期可扣除的专项附加扣除金额的计算</a:t>
            </a:r>
            <a:r>
              <a:rPr lang="en-US" altLang="zh-CN" sz="1600">
                <a:latin typeface="Calibri" pitchFamily="34" charset="0"/>
              </a:rPr>
              <a:t>】</a:t>
            </a:r>
          </a:p>
          <a:p>
            <a:pPr indent="457200" algn="just">
              <a:lnSpc>
                <a:spcPct val="120000"/>
              </a:lnSpc>
            </a:pPr>
            <a:r>
              <a:rPr lang="zh-CN" altLang="en-US" sz="1600">
                <a:latin typeface="Calibri" pitchFamily="34" charset="0"/>
              </a:rPr>
              <a:t>上述公式中，员工当期可扣除的专项附加扣除金额，为该员工在本单位截至当前月份符合政策条件的扣除金额。</a:t>
            </a:r>
          </a:p>
        </p:txBody>
      </p:sp>
    </p:spTree>
  </p:cSld>
  <p:clrMapOvr>
    <a:masterClrMapping/>
  </p:clrMapOvr>
  <p:transition spd="med" advTm="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66701"/>
            <a:ext cx="5875338"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税款</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计算</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居民个人综合所得预扣预缴税款的计算方法</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51" y="423334"/>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4"/>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4"/>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01" y="840317"/>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6" y="1989667"/>
            <a:ext cx="7739063" cy="4159251"/>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矩形 93"/>
          <p:cNvSpPr/>
          <p:nvPr/>
        </p:nvSpPr>
        <p:spPr>
          <a:xfrm>
            <a:off x="684214" y="1892301"/>
            <a:ext cx="287337" cy="38523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93"/>
          <p:cNvSpPr/>
          <p:nvPr/>
        </p:nvSpPr>
        <p:spPr>
          <a:xfrm rot="10800000">
            <a:off x="8202614" y="5850468"/>
            <a:ext cx="287337" cy="38523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7833" name="Shape 1794"/>
          <p:cNvSpPr>
            <a:spLocks noChangeArrowheads="1"/>
          </p:cNvSpPr>
          <p:nvPr/>
        </p:nvSpPr>
        <p:spPr bwMode="auto">
          <a:xfrm>
            <a:off x="755651" y="1098552"/>
            <a:ext cx="2843213" cy="588433"/>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77834" name="Text Placeholder 3"/>
          <p:cNvSpPr txBox="1">
            <a:spLocks noChangeArrowheads="1"/>
          </p:cNvSpPr>
          <p:nvPr/>
        </p:nvSpPr>
        <p:spPr bwMode="auto">
          <a:xfrm>
            <a:off x="561976" y="1198034"/>
            <a:ext cx="3217863" cy="408517"/>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工资、薪金所得税款计算方法</a:t>
            </a:r>
          </a:p>
        </p:txBody>
      </p:sp>
      <p:sp>
        <p:nvSpPr>
          <p:cNvPr id="77835" name="TextBox 32"/>
          <p:cNvSpPr txBox="1">
            <a:spLocks noChangeArrowheads="1"/>
          </p:cNvSpPr>
          <p:nvPr/>
        </p:nvSpPr>
        <p:spPr bwMode="auto">
          <a:xfrm>
            <a:off x="971550" y="2468034"/>
            <a:ext cx="7226300" cy="2363724"/>
          </a:xfrm>
          <a:prstGeom prst="rect">
            <a:avLst/>
          </a:prstGeom>
          <a:noFill/>
          <a:ln w="9525">
            <a:noFill/>
            <a:miter lim="800000"/>
            <a:headEnd/>
            <a:tailEnd/>
          </a:ln>
        </p:spPr>
        <p:txBody>
          <a:bodyPr lIns="0" tIns="0" rIns="0" bIns="0">
            <a:spAutoFit/>
          </a:bodyPr>
          <a:lstStyle/>
          <a:p>
            <a:pPr indent="457200" algn="just">
              <a:lnSpc>
                <a:spcPct val="120000"/>
              </a:lnSpc>
            </a:pPr>
            <a:r>
              <a:rPr lang="en-US" altLang="zh-CN" sz="1600">
                <a:latin typeface="Calibri" pitchFamily="34" charset="0"/>
              </a:rPr>
              <a:t>2.</a:t>
            </a:r>
            <a:r>
              <a:rPr lang="zh-CN" altLang="en-US" sz="1600">
                <a:latin typeface="Calibri" pitchFamily="34" charset="0"/>
              </a:rPr>
              <a:t>计算本期应预扣预缴税额。</a:t>
            </a:r>
          </a:p>
          <a:p>
            <a:pPr indent="457200" algn="just">
              <a:lnSpc>
                <a:spcPct val="120000"/>
              </a:lnSpc>
            </a:pPr>
            <a:endParaRPr lang="zh-CN" altLang="en-US" sz="1600">
              <a:latin typeface="Calibri" pitchFamily="34" charset="0"/>
            </a:endParaRPr>
          </a:p>
          <a:p>
            <a:pPr indent="457200" algn="just">
              <a:lnSpc>
                <a:spcPct val="120000"/>
              </a:lnSpc>
            </a:pPr>
            <a:r>
              <a:rPr lang="zh-CN" altLang="en-US" sz="1600">
                <a:latin typeface="Calibri" pitchFamily="34" charset="0"/>
                <a:sym typeface="+mn-ea"/>
              </a:rPr>
              <a:t>本期应预扣预缴税额</a:t>
            </a:r>
            <a:r>
              <a:rPr lang="en-US" altLang="zh-CN" sz="1600">
                <a:latin typeface="Calibri" pitchFamily="34" charset="0"/>
                <a:sym typeface="+mn-ea"/>
              </a:rPr>
              <a:t>=</a:t>
            </a:r>
            <a:r>
              <a:rPr lang="zh-CN" altLang="en-US" sz="1600">
                <a:latin typeface="Calibri" pitchFamily="34" charset="0"/>
                <a:sym typeface="+mn-ea"/>
              </a:rPr>
              <a:t>（累计预扣预缴应纳税所得额</a:t>
            </a:r>
            <a:r>
              <a:rPr lang="en-US" altLang="zh-CN" sz="1600">
                <a:latin typeface="Calibri" pitchFamily="34" charset="0"/>
                <a:sym typeface="+mn-ea"/>
              </a:rPr>
              <a:t>×</a:t>
            </a:r>
            <a:r>
              <a:rPr lang="zh-CN" altLang="en-US" sz="1600">
                <a:latin typeface="Calibri" pitchFamily="34" charset="0"/>
                <a:sym typeface="+mn-ea"/>
              </a:rPr>
              <a:t>预扣率</a:t>
            </a:r>
            <a:r>
              <a:rPr lang="en-US" altLang="zh-CN" sz="1600">
                <a:latin typeface="Calibri" pitchFamily="34" charset="0"/>
                <a:sym typeface="+mn-ea"/>
              </a:rPr>
              <a:t>-</a:t>
            </a:r>
            <a:r>
              <a:rPr lang="zh-CN" altLang="en-US" sz="1600">
                <a:latin typeface="Calibri" pitchFamily="34" charset="0"/>
                <a:sym typeface="+mn-ea"/>
              </a:rPr>
              <a:t>速算扣除数</a:t>
            </a:r>
            <a:r>
              <a:rPr lang="en-US" altLang="zh-CN" sz="1600">
                <a:latin typeface="Calibri" pitchFamily="34" charset="0"/>
                <a:sym typeface="+mn-ea"/>
              </a:rPr>
              <a:t>)-</a:t>
            </a:r>
            <a:r>
              <a:rPr lang="zh-CN" altLang="en-US" sz="1600">
                <a:latin typeface="Calibri" pitchFamily="34" charset="0"/>
                <a:sym typeface="+mn-ea"/>
              </a:rPr>
              <a:t>累计减免税额</a:t>
            </a:r>
            <a:r>
              <a:rPr lang="en-US" altLang="zh-CN" sz="1600">
                <a:latin typeface="Calibri" pitchFamily="34" charset="0"/>
                <a:sym typeface="+mn-ea"/>
              </a:rPr>
              <a:t>-</a:t>
            </a:r>
            <a:r>
              <a:rPr lang="zh-CN" altLang="en-US" sz="1600">
                <a:latin typeface="Calibri" pitchFamily="34" charset="0"/>
                <a:sym typeface="+mn-ea"/>
              </a:rPr>
              <a:t>累计已预扣预缴税额。</a:t>
            </a:r>
            <a:endParaRPr lang="zh-CN" altLang="en-US" sz="1600">
              <a:latin typeface="Calibri" pitchFamily="34" charset="0"/>
            </a:endParaRPr>
          </a:p>
          <a:p>
            <a:pPr indent="457200" algn="just">
              <a:lnSpc>
                <a:spcPct val="120000"/>
              </a:lnSpc>
            </a:pPr>
            <a:endParaRPr lang="zh-CN" altLang="en-US" sz="1600">
              <a:latin typeface="Calibri" pitchFamily="34" charset="0"/>
            </a:endParaRPr>
          </a:p>
          <a:p>
            <a:pPr indent="457200" algn="just">
              <a:lnSpc>
                <a:spcPct val="120000"/>
              </a:lnSpc>
            </a:pPr>
            <a:r>
              <a:rPr lang="zh-CN" altLang="en-US" sz="1600">
                <a:latin typeface="Calibri" pitchFamily="34" charset="0"/>
              </a:rPr>
              <a:t>如果计算本月应预扣预缴税额为负值时，暂不退税。纳税年度终了后余额仍为负值时，由纳税人通过办理综合所得年度汇算清缴，税款多退少补。</a:t>
            </a:r>
            <a:endParaRPr lang="zh-CN" altLang="en-US" sz="1600" b="1">
              <a:latin typeface="Calibri" pitchFamily="34" charset="0"/>
            </a:endParaRPr>
          </a:p>
          <a:p>
            <a:pPr indent="457200" algn="just">
              <a:lnSpc>
                <a:spcPct val="120000"/>
              </a:lnSpc>
            </a:pPr>
            <a:endParaRPr lang="zh-CN" altLang="en-US" sz="1600">
              <a:latin typeface="Calibri" pitchFamily="34" charset="0"/>
            </a:endParaRPr>
          </a:p>
        </p:txBody>
      </p:sp>
    </p:spTree>
  </p:cSld>
  <p:clrMapOvr>
    <a:masterClrMapping/>
  </p:clrMapOvr>
  <p:transition spd="med" advTm="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66701"/>
            <a:ext cx="5875338"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税款</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计算</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居民个人综合所得预扣预缴税款的计算方法</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51" y="423334"/>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4"/>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4"/>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01" y="840317"/>
            <a:ext cx="7840663" cy="0"/>
          </a:xfrm>
          <a:prstGeom prst="line">
            <a:avLst/>
          </a:prstGeom>
        </p:spPr>
        <p:style>
          <a:lnRef idx="1">
            <a:schemeClr val="dk1"/>
          </a:lnRef>
          <a:fillRef idx="0">
            <a:schemeClr val="dk1"/>
          </a:fillRef>
          <a:effectRef idx="0">
            <a:schemeClr val="dk1"/>
          </a:effectRef>
          <a:fontRef idx="minor">
            <a:schemeClr val="tx1"/>
          </a:fontRef>
        </p:style>
      </p:cxnSp>
      <p:sp>
        <p:nvSpPr>
          <p:cNvPr id="78854" name="Shape 1794"/>
          <p:cNvSpPr>
            <a:spLocks noChangeArrowheads="1"/>
          </p:cNvSpPr>
          <p:nvPr/>
        </p:nvSpPr>
        <p:spPr bwMode="auto">
          <a:xfrm>
            <a:off x="755651" y="1098552"/>
            <a:ext cx="2843213" cy="588433"/>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78855" name="Text Placeholder 3"/>
          <p:cNvSpPr txBox="1">
            <a:spLocks noChangeArrowheads="1"/>
          </p:cNvSpPr>
          <p:nvPr/>
        </p:nvSpPr>
        <p:spPr bwMode="auto">
          <a:xfrm>
            <a:off x="561976" y="1198034"/>
            <a:ext cx="3217863" cy="408517"/>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工资、薪金所得税款计算方法</a:t>
            </a:r>
          </a:p>
        </p:txBody>
      </p:sp>
      <p:pic>
        <p:nvPicPr>
          <p:cNvPr id="78856" name="Picture 2"/>
          <p:cNvPicPr>
            <a:picLocks noChangeAspect="1" noChangeArrowheads="1"/>
          </p:cNvPicPr>
          <p:nvPr/>
        </p:nvPicPr>
        <p:blipFill>
          <a:blip r:embed="rId2" cstate="print"/>
          <a:srcRect/>
          <a:stretch>
            <a:fillRect/>
          </a:stretch>
        </p:blipFill>
        <p:spPr bwMode="auto">
          <a:xfrm>
            <a:off x="504825" y="1689101"/>
            <a:ext cx="8210550" cy="4917017"/>
          </a:xfrm>
          <a:prstGeom prst="rect">
            <a:avLst/>
          </a:prstGeom>
          <a:noFill/>
          <a:ln w="9525">
            <a:noFill/>
            <a:miter lim="800000"/>
            <a:headEnd/>
            <a:tailEnd/>
          </a:ln>
        </p:spPr>
      </p:pic>
    </p:spTree>
  </p:cSld>
  <p:clrMapOvr>
    <a:masterClrMapping/>
  </p:clrMapOvr>
  <p:transition spd="med" advTm="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66701"/>
            <a:ext cx="5875338"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税款</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计算</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居民个人综合所得预扣预缴税款的计算方法</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51" y="423334"/>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4"/>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4"/>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01" y="840317"/>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6" y="1989667"/>
            <a:ext cx="7739063" cy="4159251"/>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矩形 93"/>
          <p:cNvSpPr/>
          <p:nvPr/>
        </p:nvSpPr>
        <p:spPr>
          <a:xfrm>
            <a:off x="684214" y="1892301"/>
            <a:ext cx="287337" cy="38523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93"/>
          <p:cNvSpPr/>
          <p:nvPr/>
        </p:nvSpPr>
        <p:spPr>
          <a:xfrm rot="10800000">
            <a:off x="8202614" y="5850468"/>
            <a:ext cx="287337" cy="38523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0905" name="Shape 1794"/>
          <p:cNvSpPr>
            <a:spLocks noChangeArrowheads="1"/>
          </p:cNvSpPr>
          <p:nvPr/>
        </p:nvSpPr>
        <p:spPr bwMode="auto">
          <a:xfrm>
            <a:off x="755651" y="1098552"/>
            <a:ext cx="2843213" cy="588433"/>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80906" name="Text Placeholder 3"/>
          <p:cNvSpPr txBox="1">
            <a:spLocks noChangeArrowheads="1"/>
          </p:cNvSpPr>
          <p:nvPr/>
        </p:nvSpPr>
        <p:spPr bwMode="auto">
          <a:xfrm>
            <a:off x="561976" y="1198034"/>
            <a:ext cx="3217863" cy="408517"/>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工资、薪金所得税款计算方法</a:t>
            </a:r>
          </a:p>
        </p:txBody>
      </p:sp>
      <p:sp>
        <p:nvSpPr>
          <p:cNvPr id="80907" name="TextBox 32"/>
          <p:cNvSpPr txBox="1">
            <a:spLocks noChangeArrowheads="1"/>
          </p:cNvSpPr>
          <p:nvPr/>
        </p:nvSpPr>
        <p:spPr bwMode="auto">
          <a:xfrm>
            <a:off x="827089" y="2277534"/>
            <a:ext cx="7519987" cy="2659190"/>
          </a:xfrm>
          <a:prstGeom prst="rect">
            <a:avLst/>
          </a:prstGeom>
          <a:noFill/>
          <a:ln w="9525">
            <a:noFill/>
            <a:miter lim="800000"/>
            <a:headEnd/>
            <a:tailEnd/>
          </a:ln>
        </p:spPr>
        <p:txBody>
          <a:bodyPr lIns="0" tIns="0" rIns="0" bIns="0">
            <a:spAutoFit/>
          </a:bodyPr>
          <a:lstStyle/>
          <a:p>
            <a:pPr indent="457200" algn="just">
              <a:lnSpc>
                <a:spcPct val="120000"/>
              </a:lnSpc>
            </a:pPr>
            <a:r>
              <a:rPr lang="zh-CN" altLang="en-US" sz="1600">
                <a:latin typeface="Calibri" pitchFamily="34" charset="0"/>
              </a:rPr>
              <a:t>例</a:t>
            </a:r>
            <a:r>
              <a:rPr lang="en-US" altLang="zh-CN" sz="1600">
                <a:latin typeface="Calibri" pitchFamily="34" charset="0"/>
              </a:rPr>
              <a:t>2</a:t>
            </a:r>
            <a:r>
              <a:rPr lang="zh-CN" altLang="en-US" sz="1600">
                <a:latin typeface="Calibri" pitchFamily="34" charset="0"/>
              </a:rPr>
              <a:t>：某职员</a:t>
            </a:r>
            <a:r>
              <a:rPr lang="en-US" altLang="zh-CN" sz="1600">
                <a:latin typeface="Calibri" pitchFamily="34" charset="0"/>
              </a:rPr>
              <a:t>2015</a:t>
            </a:r>
            <a:r>
              <a:rPr lang="zh-CN" altLang="en-US" sz="1600">
                <a:latin typeface="Calibri" pitchFamily="34" charset="0"/>
              </a:rPr>
              <a:t>年入职，</a:t>
            </a:r>
            <a:r>
              <a:rPr lang="en-US" altLang="zh-CN" sz="1600">
                <a:latin typeface="Calibri" pitchFamily="34" charset="0"/>
              </a:rPr>
              <a:t>2019</a:t>
            </a:r>
            <a:r>
              <a:rPr lang="zh-CN" altLang="en-US" sz="1600">
                <a:latin typeface="Calibri" pitchFamily="34" charset="0"/>
              </a:rPr>
              <a:t>年每月应发工资均为</a:t>
            </a:r>
            <a:r>
              <a:rPr lang="en-US" altLang="zh-CN" sz="1600">
                <a:latin typeface="Calibri" pitchFamily="34" charset="0"/>
              </a:rPr>
              <a:t>30000</a:t>
            </a:r>
            <a:r>
              <a:rPr lang="zh-CN" altLang="en-US" sz="1600">
                <a:latin typeface="Calibri" pitchFamily="34" charset="0"/>
              </a:rPr>
              <a:t>元，每月减除费用</a:t>
            </a:r>
            <a:r>
              <a:rPr lang="en-US" altLang="zh-CN" sz="1600">
                <a:latin typeface="Calibri" pitchFamily="34" charset="0"/>
              </a:rPr>
              <a:t>5000</a:t>
            </a:r>
            <a:r>
              <a:rPr lang="zh-CN" altLang="en-US" sz="1600">
                <a:latin typeface="Calibri" pitchFamily="34" charset="0"/>
              </a:rPr>
              <a:t>元，“三险一金”等专项扣除为</a:t>
            </a:r>
            <a:r>
              <a:rPr lang="en-US" altLang="zh-CN" sz="1600">
                <a:latin typeface="Calibri" pitchFamily="34" charset="0"/>
              </a:rPr>
              <a:t>4500</a:t>
            </a:r>
            <a:r>
              <a:rPr lang="zh-CN" altLang="en-US" sz="1600">
                <a:latin typeface="Calibri" pitchFamily="34" charset="0"/>
              </a:rPr>
              <a:t>元，享受子女教育、赡养老人两项专项附加扣除共计</a:t>
            </a:r>
            <a:r>
              <a:rPr lang="en-US" altLang="zh-CN" sz="1600">
                <a:latin typeface="Calibri" pitchFamily="34" charset="0"/>
              </a:rPr>
              <a:t>2000</a:t>
            </a:r>
            <a:r>
              <a:rPr lang="zh-CN" altLang="en-US" sz="1600">
                <a:latin typeface="Calibri" pitchFamily="34" charset="0"/>
              </a:rPr>
              <a:t>元，没有减免收入及减免税额等情况，以前三个月为例，应当按照以下方法计算各月应预扣预缴税额：</a:t>
            </a:r>
          </a:p>
          <a:p>
            <a:pPr indent="457200" algn="just">
              <a:lnSpc>
                <a:spcPct val="120000"/>
              </a:lnSpc>
            </a:pPr>
            <a:r>
              <a:rPr lang="en-US" altLang="zh-CN" sz="1600">
                <a:latin typeface="Calibri" pitchFamily="34" charset="0"/>
              </a:rPr>
              <a:t>1</a:t>
            </a:r>
            <a:r>
              <a:rPr lang="zh-CN" altLang="en-US" sz="1600">
                <a:latin typeface="Calibri" pitchFamily="34" charset="0"/>
              </a:rPr>
              <a:t>月份：</a:t>
            </a:r>
            <a:r>
              <a:rPr lang="en-US" altLang="zh-CN" sz="1600">
                <a:latin typeface="Calibri" pitchFamily="34" charset="0"/>
              </a:rPr>
              <a:t>(30000–5000-4500-2000</a:t>
            </a:r>
            <a:r>
              <a:rPr lang="zh-CN" altLang="en-US" sz="1600">
                <a:latin typeface="Calibri" pitchFamily="34" charset="0"/>
              </a:rPr>
              <a:t>）</a:t>
            </a:r>
            <a:r>
              <a:rPr lang="en-US" altLang="zh-CN" sz="1600">
                <a:latin typeface="Calibri" pitchFamily="34" charset="0"/>
              </a:rPr>
              <a:t>×3% = 555</a:t>
            </a:r>
            <a:r>
              <a:rPr lang="zh-CN" altLang="en-US" sz="1600">
                <a:latin typeface="Calibri" pitchFamily="34" charset="0"/>
              </a:rPr>
              <a:t>元；</a:t>
            </a:r>
          </a:p>
          <a:p>
            <a:pPr indent="457200" algn="just">
              <a:lnSpc>
                <a:spcPct val="120000"/>
              </a:lnSpc>
            </a:pPr>
            <a:r>
              <a:rPr lang="en-US" altLang="zh-CN" sz="1600">
                <a:latin typeface="Calibri" pitchFamily="34" charset="0"/>
              </a:rPr>
              <a:t>2</a:t>
            </a:r>
            <a:r>
              <a:rPr lang="zh-CN" altLang="en-US" sz="1600">
                <a:latin typeface="Calibri" pitchFamily="34" charset="0"/>
              </a:rPr>
              <a:t>月份：</a:t>
            </a:r>
            <a:r>
              <a:rPr lang="en-US" altLang="zh-CN" sz="1600">
                <a:latin typeface="Calibri" pitchFamily="34" charset="0"/>
              </a:rPr>
              <a:t>(30000×2-5000×2-4500×2-2000×2</a:t>
            </a:r>
            <a:r>
              <a:rPr lang="zh-CN" altLang="en-US" sz="1600">
                <a:latin typeface="Calibri" pitchFamily="34" charset="0"/>
              </a:rPr>
              <a:t>）</a:t>
            </a:r>
            <a:r>
              <a:rPr lang="en-US" altLang="zh-CN" sz="1600">
                <a:latin typeface="Calibri" pitchFamily="34" charset="0"/>
              </a:rPr>
              <a:t>×10% -2520 -555 =625</a:t>
            </a:r>
            <a:r>
              <a:rPr lang="zh-CN" altLang="en-US" sz="1600">
                <a:latin typeface="Calibri" pitchFamily="34" charset="0"/>
              </a:rPr>
              <a:t>元；</a:t>
            </a:r>
          </a:p>
          <a:p>
            <a:pPr indent="457200" algn="just">
              <a:lnSpc>
                <a:spcPct val="120000"/>
              </a:lnSpc>
            </a:pPr>
            <a:r>
              <a:rPr lang="en-US" altLang="zh-CN" sz="1600">
                <a:latin typeface="Calibri" pitchFamily="34" charset="0"/>
              </a:rPr>
              <a:t>3</a:t>
            </a:r>
            <a:r>
              <a:rPr lang="zh-CN" altLang="en-US" sz="1600">
                <a:latin typeface="Calibri" pitchFamily="34" charset="0"/>
              </a:rPr>
              <a:t>月份：</a:t>
            </a:r>
            <a:r>
              <a:rPr lang="en-US" altLang="zh-CN" sz="1600">
                <a:latin typeface="Calibri" pitchFamily="34" charset="0"/>
              </a:rPr>
              <a:t>(30000×3-5000×3-4500×3-2000×3</a:t>
            </a:r>
            <a:r>
              <a:rPr lang="zh-CN" altLang="en-US" sz="1600">
                <a:latin typeface="Calibri" pitchFamily="34" charset="0"/>
              </a:rPr>
              <a:t>）</a:t>
            </a:r>
            <a:r>
              <a:rPr lang="en-US" altLang="zh-CN" sz="1600">
                <a:latin typeface="Calibri" pitchFamily="34" charset="0"/>
              </a:rPr>
              <a:t>×10% -2520 -555-625 =1850</a:t>
            </a:r>
            <a:r>
              <a:rPr lang="zh-CN" altLang="en-US" sz="1600">
                <a:latin typeface="Calibri" pitchFamily="34" charset="0"/>
              </a:rPr>
              <a:t>元；</a:t>
            </a:r>
          </a:p>
          <a:p>
            <a:pPr indent="457200" algn="just">
              <a:lnSpc>
                <a:spcPct val="120000"/>
              </a:lnSpc>
            </a:pPr>
            <a:r>
              <a:rPr lang="zh-CN" altLang="en-US" sz="1600">
                <a:latin typeface="Calibri" pitchFamily="34" charset="0"/>
              </a:rPr>
              <a:t>上述计算结果表明，由于</a:t>
            </a:r>
            <a:r>
              <a:rPr lang="en-US" altLang="zh-CN" sz="1600">
                <a:latin typeface="Calibri" pitchFamily="34" charset="0"/>
              </a:rPr>
              <a:t>2</a:t>
            </a:r>
            <a:r>
              <a:rPr lang="zh-CN" altLang="en-US" sz="1600">
                <a:latin typeface="Calibri" pitchFamily="34" charset="0"/>
              </a:rPr>
              <a:t>月份累计预扣预缴应纳税所得额为</a:t>
            </a:r>
            <a:r>
              <a:rPr lang="en-US" altLang="zh-CN" sz="1600">
                <a:latin typeface="Calibri" pitchFamily="34" charset="0"/>
              </a:rPr>
              <a:t>37000</a:t>
            </a:r>
            <a:r>
              <a:rPr lang="zh-CN" altLang="en-US" sz="1600">
                <a:latin typeface="Calibri" pitchFamily="34" charset="0"/>
              </a:rPr>
              <a:t>元，已适用</a:t>
            </a:r>
            <a:r>
              <a:rPr lang="en-US" altLang="zh-CN" sz="1600">
                <a:latin typeface="Calibri" pitchFamily="34" charset="0"/>
              </a:rPr>
              <a:t>10%</a:t>
            </a:r>
            <a:r>
              <a:rPr lang="zh-CN" altLang="en-US" sz="1600">
                <a:latin typeface="Calibri" pitchFamily="34" charset="0"/>
              </a:rPr>
              <a:t>的税率，因此</a:t>
            </a:r>
            <a:r>
              <a:rPr lang="en-US" altLang="zh-CN" sz="1600">
                <a:latin typeface="Calibri" pitchFamily="34" charset="0"/>
              </a:rPr>
              <a:t>2</a:t>
            </a:r>
            <a:r>
              <a:rPr lang="zh-CN" altLang="en-US" sz="1600">
                <a:latin typeface="Calibri" pitchFamily="34" charset="0"/>
              </a:rPr>
              <a:t>月份和</a:t>
            </a:r>
            <a:r>
              <a:rPr lang="en-US" altLang="zh-CN" sz="1600">
                <a:latin typeface="Calibri" pitchFamily="34" charset="0"/>
              </a:rPr>
              <a:t>3</a:t>
            </a:r>
            <a:r>
              <a:rPr lang="zh-CN" altLang="en-US" sz="1600">
                <a:latin typeface="Calibri" pitchFamily="34" charset="0"/>
              </a:rPr>
              <a:t>月份应预扣预缴有所增高。</a:t>
            </a:r>
          </a:p>
        </p:txBody>
      </p:sp>
    </p:spTree>
  </p:cSld>
  <p:clrMapOvr>
    <a:masterClrMapping/>
  </p:clrMapOvr>
  <p:transition spd="med" advTm="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66701"/>
            <a:ext cx="5875338"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税款</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计算</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居民个人综合所得预扣预缴税款的计算方法</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51" y="423334"/>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4"/>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4"/>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01" y="840317"/>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6" y="1989667"/>
            <a:ext cx="7739063" cy="4159251"/>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矩形 93"/>
          <p:cNvSpPr/>
          <p:nvPr/>
        </p:nvSpPr>
        <p:spPr>
          <a:xfrm>
            <a:off x="684214" y="1892301"/>
            <a:ext cx="287337" cy="38523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93"/>
          <p:cNvSpPr/>
          <p:nvPr/>
        </p:nvSpPr>
        <p:spPr>
          <a:xfrm rot="10800000">
            <a:off x="8202614" y="5850468"/>
            <a:ext cx="287337" cy="38523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1929" name="Shape 1794"/>
          <p:cNvSpPr>
            <a:spLocks noChangeArrowheads="1"/>
          </p:cNvSpPr>
          <p:nvPr/>
        </p:nvSpPr>
        <p:spPr bwMode="auto">
          <a:xfrm>
            <a:off x="755650" y="1098552"/>
            <a:ext cx="5329238" cy="588433"/>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81930" name="Text Placeholder 3"/>
          <p:cNvSpPr txBox="1">
            <a:spLocks noChangeArrowheads="1"/>
          </p:cNvSpPr>
          <p:nvPr/>
        </p:nvSpPr>
        <p:spPr bwMode="auto">
          <a:xfrm>
            <a:off x="922339" y="1198034"/>
            <a:ext cx="4873625" cy="408517"/>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劳务报酬所得、稿酬所得、特许权使用费所得税款的计算方法</a:t>
            </a:r>
          </a:p>
        </p:txBody>
      </p:sp>
      <p:sp>
        <p:nvSpPr>
          <p:cNvPr id="81931" name="TextBox 32"/>
          <p:cNvSpPr txBox="1">
            <a:spLocks noChangeArrowheads="1"/>
          </p:cNvSpPr>
          <p:nvPr/>
        </p:nvSpPr>
        <p:spPr bwMode="auto">
          <a:xfrm>
            <a:off x="812800" y="2101851"/>
            <a:ext cx="7518400" cy="2954655"/>
          </a:xfrm>
          <a:prstGeom prst="rect">
            <a:avLst/>
          </a:prstGeom>
          <a:noFill/>
          <a:ln w="9525">
            <a:noFill/>
            <a:miter lim="800000"/>
            <a:headEnd/>
            <a:tailEnd/>
          </a:ln>
        </p:spPr>
        <p:txBody>
          <a:bodyPr lIns="0" tIns="0" rIns="0" bIns="0">
            <a:spAutoFit/>
          </a:bodyPr>
          <a:lstStyle/>
          <a:p>
            <a:pPr indent="457200" algn="just">
              <a:lnSpc>
                <a:spcPct val="120000"/>
              </a:lnSpc>
            </a:pPr>
            <a:r>
              <a:rPr lang="en-US" altLang="zh-CN" sz="1600">
                <a:latin typeface="Calibri" pitchFamily="34" charset="0"/>
              </a:rPr>
              <a:t>1.</a:t>
            </a:r>
            <a:r>
              <a:rPr lang="zh-CN" altLang="en-US" sz="1600">
                <a:latin typeface="Calibri" pitchFamily="34" charset="0"/>
              </a:rPr>
              <a:t>计算预扣预缴应纳税所得额。</a:t>
            </a:r>
          </a:p>
          <a:p>
            <a:pPr indent="457200" algn="just">
              <a:lnSpc>
                <a:spcPct val="120000"/>
              </a:lnSpc>
            </a:pPr>
            <a:r>
              <a:rPr lang="zh-CN" altLang="en-US" sz="1600">
                <a:latin typeface="Calibri" pitchFamily="34" charset="0"/>
              </a:rPr>
              <a:t>三项综合所得以每次收入减除</a:t>
            </a:r>
            <a:r>
              <a:rPr lang="zh-CN" altLang="en-US" sz="1600">
                <a:solidFill>
                  <a:srgbClr val="FF0000"/>
                </a:solidFill>
                <a:latin typeface="黑体" pitchFamily="49" charset="-122"/>
                <a:ea typeface="黑体" pitchFamily="49" charset="-122"/>
              </a:rPr>
              <a:t>费用</a:t>
            </a:r>
            <a:r>
              <a:rPr lang="zh-CN" altLang="en-US" sz="1600">
                <a:latin typeface="Calibri" pitchFamily="34" charset="0"/>
              </a:rPr>
              <a:t>后的余额为收入额；稿酬所得的收入额减按百分之七十计算。</a:t>
            </a:r>
          </a:p>
          <a:p>
            <a:pPr indent="457200" algn="just">
              <a:lnSpc>
                <a:spcPct val="120000"/>
              </a:lnSpc>
            </a:pPr>
            <a:r>
              <a:rPr lang="zh-CN" altLang="en-US" sz="1600">
                <a:latin typeface="Calibri" pitchFamily="34" charset="0"/>
              </a:rPr>
              <a:t>每次收入不超过四千元的，费用按八百元计算；</a:t>
            </a:r>
          </a:p>
          <a:p>
            <a:pPr indent="457200" algn="just">
              <a:lnSpc>
                <a:spcPct val="120000"/>
              </a:lnSpc>
            </a:pPr>
            <a:r>
              <a:rPr lang="zh-CN" altLang="en-US" sz="1600">
                <a:latin typeface="Calibri" pitchFamily="34" charset="0"/>
              </a:rPr>
              <a:t>每次收入四千元以上的，减除费用按百分之二十计算。</a:t>
            </a:r>
          </a:p>
          <a:p>
            <a:pPr indent="457200" algn="just">
              <a:lnSpc>
                <a:spcPct val="120000"/>
              </a:lnSpc>
            </a:pPr>
            <a:endParaRPr lang="en-US" altLang="zh-CN" sz="1600">
              <a:latin typeface="Calibri" pitchFamily="34" charset="0"/>
            </a:endParaRPr>
          </a:p>
          <a:p>
            <a:pPr indent="457200" algn="just">
              <a:lnSpc>
                <a:spcPct val="120000"/>
              </a:lnSpc>
            </a:pPr>
            <a:r>
              <a:rPr lang="en-US" altLang="zh-CN" sz="1600">
                <a:latin typeface="Calibri" pitchFamily="34" charset="0"/>
              </a:rPr>
              <a:t>2. </a:t>
            </a:r>
            <a:r>
              <a:rPr lang="zh-CN" altLang="en-US" sz="1600">
                <a:latin typeface="Calibri" pitchFamily="34" charset="0"/>
              </a:rPr>
              <a:t>计算应纳税所得额：</a:t>
            </a:r>
            <a:r>
              <a:rPr lang="zh-CN" altLang="en-US" sz="1600">
                <a:latin typeface="Calibri" pitchFamily="34" charset="0"/>
                <a:sym typeface="+mn-ea"/>
              </a:rPr>
              <a:t>以每次收入额为预扣预缴应纳税所得额。</a:t>
            </a:r>
          </a:p>
          <a:p>
            <a:pPr indent="457200" algn="just">
              <a:lnSpc>
                <a:spcPct val="120000"/>
              </a:lnSpc>
            </a:pPr>
            <a:endParaRPr lang="zh-CN" altLang="en-US" sz="1600">
              <a:latin typeface="Calibri" pitchFamily="34" charset="0"/>
              <a:sym typeface="+mn-ea"/>
            </a:endParaRPr>
          </a:p>
          <a:p>
            <a:pPr indent="457200" algn="just">
              <a:lnSpc>
                <a:spcPct val="120000"/>
              </a:lnSpc>
            </a:pPr>
            <a:r>
              <a:rPr lang="en-US" altLang="zh-CN" sz="1600">
                <a:latin typeface="Calibri" pitchFamily="34" charset="0"/>
                <a:sym typeface="+mn-ea"/>
              </a:rPr>
              <a:t>3.</a:t>
            </a:r>
            <a:r>
              <a:rPr lang="zh-CN" altLang="en-US" sz="1600">
                <a:latin typeface="Calibri" pitchFamily="34" charset="0"/>
              </a:rPr>
              <a:t>计算预扣预缴应纳税额。根据预扣预缴应纳税所得额乘以适用预扣率计算应预扣预缴税额。劳务：</a:t>
            </a:r>
            <a:r>
              <a:rPr lang="en-US" altLang="zh-CN" sz="1600">
                <a:latin typeface="Calibri" pitchFamily="34" charset="0"/>
              </a:rPr>
              <a:t>3</a:t>
            </a:r>
            <a:r>
              <a:rPr lang="zh-CN" altLang="en-US" sz="1600">
                <a:latin typeface="Calibri" pitchFamily="34" charset="0"/>
              </a:rPr>
              <a:t>档预扣率；稿酬、特许权使用费：预扣率</a:t>
            </a:r>
            <a:r>
              <a:rPr lang="en-US" altLang="zh-CN" sz="1600">
                <a:latin typeface="Calibri" pitchFamily="34" charset="0"/>
              </a:rPr>
              <a:t>20%</a:t>
            </a:r>
          </a:p>
        </p:txBody>
      </p:sp>
    </p:spTree>
  </p:cSld>
  <p:clrMapOvr>
    <a:masterClrMapping/>
  </p:clrMapOvr>
  <p:transition spd="med" advTm="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66701"/>
            <a:ext cx="5875338"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税款</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计算</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居民个人综合所得预扣预缴税款的计算方法</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51" y="423334"/>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4"/>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4"/>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01" y="840317"/>
            <a:ext cx="7840663" cy="0"/>
          </a:xfrm>
          <a:prstGeom prst="line">
            <a:avLst/>
          </a:prstGeom>
        </p:spPr>
        <p:style>
          <a:lnRef idx="1">
            <a:schemeClr val="dk1"/>
          </a:lnRef>
          <a:fillRef idx="0">
            <a:schemeClr val="dk1"/>
          </a:fillRef>
          <a:effectRef idx="0">
            <a:schemeClr val="dk1"/>
          </a:effectRef>
          <a:fontRef idx="minor">
            <a:schemeClr val="tx1"/>
          </a:fontRef>
        </p:style>
      </p:cxnSp>
      <p:sp>
        <p:nvSpPr>
          <p:cNvPr id="82950" name="Shape 1794"/>
          <p:cNvSpPr>
            <a:spLocks noChangeArrowheads="1"/>
          </p:cNvSpPr>
          <p:nvPr/>
        </p:nvSpPr>
        <p:spPr bwMode="auto">
          <a:xfrm>
            <a:off x="755650" y="1098552"/>
            <a:ext cx="5329238" cy="588433"/>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82951" name="Text Placeholder 3"/>
          <p:cNvSpPr txBox="1">
            <a:spLocks noChangeArrowheads="1"/>
          </p:cNvSpPr>
          <p:nvPr/>
        </p:nvSpPr>
        <p:spPr bwMode="auto">
          <a:xfrm>
            <a:off x="922339" y="1198034"/>
            <a:ext cx="4873625" cy="408517"/>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劳务报酬所得、稿酬所得、特许权使用费所得税款的计算方法</a:t>
            </a:r>
          </a:p>
        </p:txBody>
      </p:sp>
      <p:pic>
        <p:nvPicPr>
          <p:cNvPr id="82952" name="Picture 2"/>
          <p:cNvPicPr>
            <a:picLocks noChangeAspect="1" noChangeArrowheads="1"/>
          </p:cNvPicPr>
          <p:nvPr/>
        </p:nvPicPr>
        <p:blipFill>
          <a:blip r:embed="rId2" cstate="print"/>
          <a:srcRect/>
          <a:stretch>
            <a:fillRect/>
          </a:stretch>
        </p:blipFill>
        <p:spPr bwMode="auto">
          <a:xfrm>
            <a:off x="504826" y="1970617"/>
            <a:ext cx="7985125" cy="3886200"/>
          </a:xfrm>
          <a:prstGeom prst="rect">
            <a:avLst/>
          </a:prstGeom>
          <a:noFill/>
          <a:ln w="9525">
            <a:noFill/>
            <a:miter lim="800000"/>
            <a:headEnd/>
            <a:tailEnd/>
          </a:ln>
        </p:spPr>
      </p:pic>
    </p:spTree>
  </p:cSld>
  <p:clrMapOvr>
    <a:masterClrMapping/>
  </p:clrMapOvr>
  <p:transition spd="med" advTm="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66701"/>
            <a:ext cx="5875338"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税款</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计算</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居民个人综合所得预扣预缴税款的计算方法</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51" y="423334"/>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4"/>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4"/>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01" y="840317"/>
            <a:ext cx="7840663" cy="0"/>
          </a:xfrm>
          <a:prstGeom prst="line">
            <a:avLst/>
          </a:prstGeom>
        </p:spPr>
        <p:style>
          <a:lnRef idx="1">
            <a:schemeClr val="dk1"/>
          </a:lnRef>
          <a:fillRef idx="0">
            <a:schemeClr val="dk1"/>
          </a:fillRef>
          <a:effectRef idx="0">
            <a:schemeClr val="dk1"/>
          </a:effectRef>
          <a:fontRef idx="minor">
            <a:schemeClr val="tx1"/>
          </a:fontRef>
        </p:style>
      </p:cxnSp>
      <p:sp>
        <p:nvSpPr>
          <p:cNvPr id="84998" name="Shape 1794"/>
          <p:cNvSpPr>
            <a:spLocks noChangeArrowheads="1"/>
          </p:cNvSpPr>
          <p:nvPr/>
        </p:nvSpPr>
        <p:spPr bwMode="auto">
          <a:xfrm>
            <a:off x="755650" y="1098552"/>
            <a:ext cx="5329238" cy="588433"/>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84999" name="Text Placeholder 3"/>
          <p:cNvSpPr txBox="1">
            <a:spLocks noChangeArrowheads="1"/>
          </p:cNvSpPr>
          <p:nvPr/>
        </p:nvSpPr>
        <p:spPr bwMode="auto">
          <a:xfrm>
            <a:off x="922339" y="1198034"/>
            <a:ext cx="4873625" cy="408517"/>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劳务报酬所得、稿酬所得、特许权使用费所得税款的计算方法</a:t>
            </a:r>
          </a:p>
        </p:txBody>
      </p:sp>
      <p:grpSp>
        <p:nvGrpSpPr>
          <p:cNvPr id="27" name="组合 26"/>
          <p:cNvGrpSpPr/>
          <p:nvPr/>
        </p:nvGrpSpPr>
        <p:grpSpPr>
          <a:xfrm>
            <a:off x="1000100" y="4643446"/>
            <a:ext cx="6858048" cy="716639"/>
            <a:chOff x="857224" y="4143380"/>
            <a:chExt cx="6858048" cy="716639"/>
          </a:xfrm>
        </p:grpSpPr>
        <p:sp>
          <p:nvSpPr>
            <p:cNvPr id="85009" name="TextBox 13"/>
            <p:cNvSpPr>
              <a:spLocks noChangeArrowheads="1"/>
            </p:cNvSpPr>
            <p:nvPr/>
          </p:nvSpPr>
          <p:spPr bwMode="auto">
            <a:xfrm>
              <a:off x="857224" y="4429132"/>
              <a:ext cx="6858048" cy="430887"/>
            </a:xfrm>
            <a:prstGeom prst="rect">
              <a:avLst/>
            </a:prstGeom>
            <a:noFill/>
            <a:ln w="9525">
              <a:noFill/>
              <a:miter lim="800000"/>
              <a:headEnd/>
              <a:tailEnd/>
            </a:ln>
          </p:spPr>
          <p:txBody>
            <a:bodyPr wrap="square" lIns="0" tIns="0" rIns="0" bIns="0">
              <a:spAutoFit/>
            </a:bodyPr>
            <a:lstStyle/>
            <a:p>
              <a:pPr algn="just"/>
              <a:r>
                <a:rPr lang="zh-CN" altLang="en-US" sz="1400" dirty="0" smtClean="0">
                  <a:solidFill>
                    <a:srgbClr val="595959"/>
                  </a:solidFill>
                  <a:latin typeface="微软雅黑" pitchFamily="34" charset="-122"/>
                  <a:ea typeface="微软雅黑" pitchFamily="34" charset="-122"/>
                </a:rPr>
                <a:t>根据</a:t>
              </a:r>
              <a:r>
                <a:rPr lang="zh-CN" altLang="en-US" sz="1400" dirty="0">
                  <a:solidFill>
                    <a:srgbClr val="595959"/>
                  </a:solidFill>
                  <a:latin typeface="微软雅黑" pitchFamily="34" charset="-122"/>
                  <a:ea typeface="微软雅黑" pitchFamily="34" charset="-122"/>
                </a:rPr>
                <a:t>个人所得税法及实施条例规定，上述三项所得日常预扣预缴税款时暂</a:t>
              </a:r>
              <a:r>
                <a:rPr lang="zh-CN" altLang="en-US" sz="1400" dirty="0" smtClean="0">
                  <a:solidFill>
                    <a:srgbClr val="595959"/>
                  </a:solidFill>
                  <a:latin typeface="微软雅黑" pitchFamily="34" charset="-122"/>
                  <a:ea typeface="微软雅黑" pitchFamily="34" charset="-122"/>
                </a:rPr>
                <a:t>不减除六个专项附加扣除。</a:t>
              </a:r>
              <a:endParaRPr lang="en-US" altLang="zh-CN" sz="1400" dirty="0">
                <a:solidFill>
                  <a:srgbClr val="595959"/>
                </a:solidFill>
                <a:latin typeface="微软雅黑" pitchFamily="34" charset="-122"/>
                <a:ea typeface="微软雅黑" pitchFamily="34" charset="-122"/>
              </a:endParaRPr>
            </a:p>
          </p:txBody>
        </p:sp>
        <p:sp>
          <p:nvSpPr>
            <p:cNvPr id="60" name="TextBox 18"/>
            <p:cNvSpPr>
              <a:spLocks noChangeArrowheads="1"/>
            </p:cNvSpPr>
            <p:nvPr/>
          </p:nvSpPr>
          <p:spPr bwMode="auto">
            <a:xfrm>
              <a:off x="857224" y="4143380"/>
              <a:ext cx="1765300" cy="215444"/>
            </a:xfrm>
            <a:prstGeom prst="rect">
              <a:avLst/>
            </a:prstGeom>
            <a:noFill/>
            <a:ln>
              <a:noFill/>
            </a:ln>
            <a:extLst>
              <a:ext uri="{909E8E84-426E-40DD-AFC4-6F175D3DCCD1}"/>
              <a:ext uri="{91240B29-F687-4F45-9708-019B960494DF}"/>
            </a:extLst>
          </p:spPr>
          <p:txBody>
            <a:bodyPr lIns="0" tIns="0" rIns="0" bIns="0">
              <a:spAutoFit/>
            </a:bodyPr>
            <a:lstStyle/>
            <a:p>
              <a:pPr fontAlgn="auto">
                <a:spcBef>
                  <a:spcPts val="0"/>
                </a:spcBef>
                <a:spcAft>
                  <a:spcPts val="0"/>
                </a:spcAft>
                <a:defRPr/>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可扣除的</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项目</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000100" y="2143116"/>
            <a:ext cx="7358114" cy="1362970"/>
            <a:chOff x="857224" y="2071678"/>
            <a:chExt cx="7358114" cy="1362970"/>
          </a:xfrm>
        </p:grpSpPr>
        <p:sp>
          <p:nvSpPr>
            <p:cNvPr id="85010" name="TextBox 16"/>
            <p:cNvSpPr>
              <a:spLocks noChangeArrowheads="1"/>
            </p:cNvSpPr>
            <p:nvPr/>
          </p:nvSpPr>
          <p:spPr bwMode="auto">
            <a:xfrm>
              <a:off x="857224" y="2357430"/>
              <a:ext cx="7358114" cy="1077218"/>
            </a:xfrm>
            <a:prstGeom prst="rect">
              <a:avLst/>
            </a:prstGeom>
            <a:noFill/>
            <a:ln w="9525">
              <a:noFill/>
              <a:miter lim="800000"/>
              <a:headEnd/>
              <a:tailEnd/>
            </a:ln>
          </p:spPr>
          <p:txBody>
            <a:bodyPr wrap="square" lIns="0" tIns="0" rIns="0" bIns="0">
              <a:spAutoFit/>
            </a:bodyPr>
            <a:lstStyle/>
            <a:p>
              <a:pPr algn="just"/>
              <a:r>
                <a:rPr lang="zh-CN" altLang="en-US" sz="1400" dirty="0">
                  <a:solidFill>
                    <a:srgbClr val="FF0000"/>
                  </a:solidFill>
                  <a:latin typeface="微软雅黑" pitchFamily="34" charset="-122"/>
                  <a:ea typeface="微软雅黑" pitchFamily="34" charset="-122"/>
                </a:rPr>
                <a:t>年度汇算清缴时</a:t>
              </a:r>
              <a:r>
                <a:rPr lang="zh-CN" altLang="en-US" sz="1400" dirty="0" smtClean="0">
                  <a:solidFill>
                    <a:srgbClr val="FF0000"/>
                  </a:solidFill>
                  <a:latin typeface="微软雅黑" pitchFamily="34" charset="-122"/>
                  <a:ea typeface="微软雅黑" pitchFamily="34" charset="-122"/>
                </a:rPr>
                <a:t>，</a:t>
              </a:r>
              <a:r>
                <a:rPr lang="zh-CN" altLang="en-US" sz="1400" dirty="0" smtClean="0">
                  <a:solidFill>
                    <a:srgbClr val="595959"/>
                  </a:solidFill>
                  <a:latin typeface="微软雅黑" pitchFamily="34" charset="-122"/>
                  <a:ea typeface="微软雅黑" pitchFamily="34" charset="-122"/>
                </a:rPr>
                <a:t>居民个人取得“工资薪金所得、劳务报酬所得、稿酬所得、特许权使用费所得”（即综合所得）的，按纳税年度合并计算个人所得税。</a:t>
              </a:r>
            </a:p>
            <a:p>
              <a:pPr algn="just"/>
              <a:r>
                <a:rPr lang="zh-CN" altLang="en-US" sz="1400" dirty="0" smtClean="0">
                  <a:solidFill>
                    <a:srgbClr val="595959"/>
                  </a:solidFill>
                  <a:latin typeface="微软雅黑" pitchFamily="34" charset="-122"/>
                  <a:ea typeface="微软雅黑" pitchFamily="34" charset="-122"/>
                </a:rPr>
                <a:t>劳务报酬所得、稿酬所得、特许权使用费所得以收入减除百分之二十的费用后的余额为收入额。稿酬所得的收入额减按百分之七十计算。</a:t>
              </a:r>
            </a:p>
            <a:p>
              <a:pPr algn="just"/>
              <a:endParaRPr lang="en-US" altLang="zh-CN" sz="1400" dirty="0">
                <a:solidFill>
                  <a:srgbClr val="595959"/>
                </a:solidFill>
                <a:latin typeface="微软雅黑" pitchFamily="34" charset="-122"/>
                <a:ea typeface="微软雅黑" pitchFamily="34" charset="-122"/>
              </a:endParaRPr>
            </a:p>
          </p:txBody>
        </p:sp>
        <p:sp>
          <p:nvSpPr>
            <p:cNvPr id="63" name="TextBox 21"/>
            <p:cNvSpPr>
              <a:spLocks noChangeArrowheads="1"/>
            </p:cNvSpPr>
            <p:nvPr/>
          </p:nvSpPr>
          <p:spPr bwMode="auto">
            <a:xfrm>
              <a:off x="857224" y="2071678"/>
              <a:ext cx="2016125" cy="215444"/>
            </a:xfrm>
            <a:prstGeom prst="rect">
              <a:avLst/>
            </a:prstGeom>
            <a:noFill/>
            <a:ln>
              <a:noFill/>
            </a:ln>
            <a:extLst>
              <a:ext uri="{909E8E84-426E-40DD-AFC4-6F175D3DCCD1}"/>
              <a:ext uri="{91240B29-F687-4F45-9708-019B960494DF}"/>
            </a:extLst>
          </p:spPr>
          <p:txBody>
            <a:bodyPr lIns="0" tIns="0" rIns="0" bIns="0">
              <a:spAutoFit/>
            </a:bodyPr>
            <a:lstStyle/>
            <a:p>
              <a:pPr fontAlgn="auto">
                <a:spcBef>
                  <a:spcPts val="0"/>
                </a:spcBef>
                <a:spcAft>
                  <a:spcPts val="0"/>
                </a:spcAft>
                <a:defRPr/>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汇缴收入计算方法</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1000100" y="3500438"/>
            <a:ext cx="6786610" cy="932083"/>
            <a:chOff x="857224" y="3214686"/>
            <a:chExt cx="6786610" cy="932083"/>
          </a:xfrm>
        </p:grpSpPr>
        <p:sp>
          <p:nvSpPr>
            <p:cNvPr id="85014" name="TextBox 16"/>
            <p:cNvSpPr>
              <a:spLocks noChangeArrowheads="1"/>
            </p:cNvSpPr>
            <p:nvPr/>
          </p:nvSpPr>
          <p:spPr bwMode="auto">
            <a:xfrm>
              <a:off x="857224" y="3500438"/>
              <a:ext cx="6786610" cy="646331"/>
            </a:xfrm>
            <a:prstGeom prst="rect">
              <a:avLst/>
            </a:prstGeom>
            <a:noFill/>
            <a:ln w="9525">
              <a:noFill/>
              <a:miter lim="800000"/>
              <a:headEnd/>
              <a:tailEnd/>
            </a:ln>
          </p:spPr>
          <p:txBody>
            <a:bodyPr wrap="square" lIns="0" tIns="0" rIns="0" bIns="0">
              <a:spAutoFit/>
            </a:bodyPr>
            <a:lstStyle/>
            <a:p>
              <a:pPr algn="just"/>
              <a:r>
                <a:rPr lang="zh-CN" altLang="en-US" sz="1400" dirty="0">
                  <a:solidFill>
                    <a:srgbClr val="FF0000"/>
                  </a:solidFill>
                  <a:latin typeface="微软雅黑" pitchFamily="34" charset="-122"/>
                  <a:ea typeface="微软雅黑" pitchFamily="34" charset="-122"/>
                </a:rPr>
                <a:t>年度汇算清缴时，</a:t>
              </a:r>
              <a:r>
                <a:rPr lang="zh-CN" altLang="en-US" sz="1400" dirty="0">
                  <a:solidFill>
                    <a:srgbClr val="595959"/>
                  </a:solidFill>
                  <a:latin typeface="微软雅黑" pitchFamily="34" charset="-122"/>
                  <a:ea typeface="微软雅黑" pitchFamily="34" charset="-122"/>
                </a:rPr>
                <a:t>适用百分之三至百分之四十五</a:t>
              </a:r>
              <a:r>
                <a:rPr lang="zh-CN" altLang="en-US" sz="1400" dirty="0" smtClean="0">
                  <a:solidFill>
                    <a:srgbClr val="595959"/>
                  </a:solidFill>
                  <a:latin typeface="微软雅黑" pitchFamily="34" charset="-122"/>
                  <a:ea typeface="微软雅黑" pitchFamily="34" charset="-122"/>
                </a:rPr>
                <a:t>的七级超额</a:t>
              </a:r>
              <a:r>
                <a:rPr lang="zh-CN" altLang="en-US" sz="1400" dirty="0">
                  <a:solidFill>
                    <a:srgbClr val="595959"/>
                  </a:solidFill>
                  <a:latin typeface="微软雅黑" pitchFamily="34" charset="-122"/>
                  <a:ea typeface="微软雅黑" pitchFamily="34" charset="-122"/>
                </a:rPr>
                <a:t>累进税率；</a:t>
              </a:r>
              <a:r>
                <a:rPr lang="zh-CN" altLang="en-US" sz="1400" dirty="0">
                  <a:solidFill>
                    <a:srgbClr val="FF0000"/>
                  </a:solidFill>
                  <a:latin typeface="微软雅黑" pitchFamily="34" charset="-122"/>
                  <a:ea typeface="微软雅黑" pitchFamily="34" charset="-122"/>
                </a:rPr>
                <a:t>预扣预缴时，</a:t>
              </a:r>
              <a:r>
                <a:rPr lang="zh-CN" altLang="en-US" sz="1400" dirty="0">
                  <a:solidFill>
                    <a:srgbClr val="595959"/>
                  </a:solidFill>
                  <a:latin typeface="微软雅黑" pitchFamily="34" charset="-122"/>
                  <a:ea typeface="微软雅黑" pitchFamily="34" charset="-122"/>
                </a:rPr>
                <a:t>劳务报酬所得适用个人所得税预扣率表二，稿酬所得、特许权使用费所得适用百分之二十的比例预扣率。</a:t>
              </a:r>
              <a:endParaRPr lang="en-US" altLang="zh-CN" sz="1400" dirty="0">
                <a:solidFill>
                  <a:srgbClr val="595959"/>
                </a:solidFill>
                <a:latin typeface="微软雅黑" pitchFamily="34" charset="-122"/>
                <a:ea typeface="微软雅黑" pitchFamily="34" charset="-122"/>
              </a:endParaRPr>
            </a:p>
          </p:txBody>
        </p:sp>
        <p:sp>
          <p:nvSpPr>
            <p:cNvPr id="66" name="TextBox 21"/>
            <p:cNvSpPr>
              <a:spLocks noChangeArrowheads="1"/>
            </p:cNvSpPr>
            <p:nvPr/>
          </p:nvSpPr>
          <p:spPr bwMode="auto">
            <a:xfrm>
              <a:off x="857224" y="3214686"/>
              <a:ext cx="2016125" cy="215444"/>
            </a:xfrm>
            <a:prstGeom prst="rect">
              <a:avLst/>
            </a:prstGeom>
            <a:noFill/>
            <a:ln>
              <a:noFill/>
            </a:ln>
            <a:extLst>
              <a:ext uri="{909E8E84-426E-40DD-AFC4-6F175D3DCCD1}"/>
              <a:ext uri="{91240B29-F687-4F45-9708-019B960494DF}"/>
            </a:extLst>
          </p:spPr>
          <p:txBody>
            <a:bodyPr lIns="0" tIns="0" rIns="0" bIns="0">
              <a:spAutoFit/>
            </a:bodyPr>
            <a:lstStyle/>
            <a:p>
              <a:pPr fontAlgn="auto">
                <a:spcBef>
                  <a:spcPts val="0"/>
                </a:spcBef>
                <a:spcAft>
                  <a:spcPts val="0"/>
                </a:spcAft>
                <a:defRPr/>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汇缴适用税率表</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med" advTm="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66701"/>
            <a:ext cx="7602538"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税款</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计算</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非居民</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个人四项所得</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应代扣代缴的计算方法</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51" y="423334"/>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4"/>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4"/>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01" y="840317"/>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6" y="1989668"/>
            <a:ext cx="7739063" cy="2976033"/>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矩形 93"/>
          <p:cNvSpPr/>
          <p:nvPr/>
        </p:nvSpPr>
        <p:spPr>
          <a:xfrm>
            <a:off x="684214" y="1892301"/>
            <a:ext cx="287337" cy="38523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93"/>
          <p:cNvSpPr/>
          <p:nvPr/>
        </p:nvSpPr>
        <p:spPr>
          <a:xfrm rot="10800000">
            <a:off x="8202614" y="4677834"/>
            <a:ext cx="287337" cy="383117"/>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6025" name="Shape 1794"/>
          <p:cNvSpPr>
            <a:spLocks noChangeArrowheads="1"/>
          </p:cNvSpPr>
          <p:nvPr/>
        </p:nvSpPr>
        <p:spPr bwMode="auto">
          <a:xfrm>
            <a:off x="755650" y="1098552"/>
            <a:ext cx="7200900" cy="588433"/>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86026" name="Text Placeholder 3"/>
          <p:cNvSpPr txBox="1">
            <a:spLocks noChangeArrowheads="1"/>
          </p:cNvSpPr>
          <p:nvPr/>
        </p:nvSpPr>
        <p:spPr bwMode="auto">
          <a:xfrm>
            <a:off x="922338" y="1198034"/>
            <a:ext cx="6889750" cy="408517"/>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工资、薪金所得，劳务报酬所得，稿酬所得和特许权使用费所得税款的计算方法</a:t>
            </a:r>
          </a:p>
        </p:txBody>
      </p:sp>
      <p:sp>
        <p:nvSpPr>
          <p:cNvPr id="86027" name="TextBox 32"/>
          <p:cNvSpPr txBox="1">
            <a:spLocks noChangeArrowheads="1"/>
          </p:cNvSpPr>
          <p:nvPr/>
        </p:nvSpPr>
        <p:spPr bwMode="auto">
          <a:xfrm>
            <a:off x="827089" y="2451100"/>
            <a:ext cx="7519987" cy="1477328"/>
          </a:xfrm>
          <a:prstGeom prst="rect">
            <a:avLst/>
          </a:prstGeom>
          <a:noFill/>
          <a:ln w="9525">
            <a:noFill/>
            <a:miter lim="800000"/>
            <a:headEnd/>
            <a:tailEnd/>
          </a:ln>
        </p:spPr>
        <p:txBody>
          <a:bodyPr lIns="0" tIns="0" rIns="0" bIns="0">
            <a:spAutoFit/>
          </a:bodyPr>
          <a:lstStyle/>
          <a:p>
            <a:pPr indent="457200" algn="just">
              <a:lnSpc>
                <a:spcPct val="120000"/>
              </a:lnSpc>
            </a:pPr>
            <a:r>
              <a:rPr lang="zh-CN" altLang="en-US" sz="1600">
                <a:latin typeface="Calibri" pitchFamily="34" charset="0"/>
              </a:rPr>
              <a:t>非居民个人的工资、薪金所得，以每月收入额减除费用五千元后的余额为应纳税所得额；劳务报酬所得、稿酬所得、特许权使用费所得，以每次收入额为应纳税所得额，适用个人所得税税率表三计算应纳税额。其中，劳务报酬所得、稿酬所得、特许权使用费所得以收入减除百分之二十的费用后的余额为收入额。稿酬所得的收入额减按百分之七十计算。</a:t>
            </a:r>
          </a:p>
        </p:txBody>
      </p:sp>
    </p:spTree>
  </p:cSld>
  <p:clrMapOvr>
    <a:masterClrMapping/>
  </p:clrMapOvr>
  <p:transition spd="med" advTm="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62" y="266703"/>
            <a:ext cx="47228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总体情况</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专项附加扣除政策的条件和标准</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69" y="423346"/>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46"/>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46"/>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19" y="840317"/>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 name="组合 13"/>
          <p:cNvGrpSpPr>
            <a:grpSpLocks/>
          </p:cNvGrpSpPr>
          <p:nvPr/>
        </p:nvGrpSpPr>
        <p:grpSpPr bwMode="auto">
          <a:xfrm>
            <a:off x="3059113" y="933452"/>
            <a:ext cx="1136650" cy="1515533"/>
            <a:chOff x="4535488" y="2578100"/>
            <a:chExt cx="1514475" cy="1516063"/>
          </a:xfrm>
        </p:grpSpPr>
        <p:sp>
          <p:nvSpPr>
            <p:cNvPr id="31759" name="任意多边形 15"/>
            <p:cNvSpPr>
              <a:spLocks noChangeArrowheads="1"/>
            </p:cNvSpPr>
            <p:nvPr/>
          </p:nvSpPr>
          <p:spPr bwMode="auto">
            <a:xfrm rot="16200000" flipH="1">
              <a:off x="4534694" y="25788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round/>
              <a:headEnd/>
              <a:tailEnd/>
            </a:ln>
          </p:spPr>
          <p:txBody>
            <a:bodyPr anchor="ctr"/>
            <a:lstStyle/>
            <a:p>
              <a:endParaRPr lang="zh-CN" altLang="en-US"/>
            </a:p>
          </p:txBody>
        </p:sp>
        <p:sp>
          <p:nvSpPr>
            <p:cNvPr id="31760" name="矩形 16"/>
            <p:cNvSpPr>
              <a:spLocks noChangeArrowheads="1"/>
            </p:cNvSpPr>
            <p:nvPr/>
          </p:nvSpPr>
          <p:spPr bwMode="auto">
            <a:xfrm rot="16200000" flipH="1">
              <a:off x="4895850" y="2940050"/>
              <a:ext cx="1154113" cy="1154113"/>
            </a:xfrm>
            <a:prstGeom prst="rect">
              <a:avLst/>
            </a:prstGeom>
            <a:solidFill>
              <a:srgbClr val="FFFFFF"/>
            </a:solidFill>
            <a:ln w="12700">
              <a:solidFill>
                <a:schemeClr val="tx2"/>
              </a:solidFill>
              <a:bevel/>
              <a:headEnd/>
              <a:tailEnd/>
            </a:ln>
          </p:spPr>
          <p:txBody>
            <a:bodyPr vert="eaVert" anchor="ctr"/>
            <a:lstStyle/>
            <a:p>
              <a:pPr algn="ctr"/>
              <a:endParaRPr lang="zh-CN" altLang="zh-CN">
                <a:solidFill>
                  <a:srgbClr val="FFFFFF"/>
                </a:solidFill>
                <a:latin typeface="宋体" pitchFamily="2" charset="-122"/>
                <a:sym typeface="宋体" pitchFamily="2" charset="-122"/>
              </a:endParaRPr>
            </a:p>
          </p:txBody>
        </p:sp>
        <p:sp>
          <p:nvSpPr>
            <p:cNvPr id="31761" name="文本框 13"/>
            <p:cNvSpPr txBox="1">
              <a:spLocks noChangeArrowheads="1"/>
            </p:cNvSpPr>
            <p:nvPr/>
          </p:nvSpPr>
          <p:spPr bwMode="auto">
            <a:xfrm>
              <a:off x="5025552" y="3057797"/>
              <a:ext cx="929520" cy="708134"/>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起止</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时间</a:t>
              </a:r>
            </a:p>
          </p:txBody>
        </p:sp>
      </p:grpSp>
      <p:grpSp>
        <p:nvGrpSpPr>
          <p:cNvPr id="7" name="组合 19"/>
          <p:cNvGrpSpPr>
            <a:grpSpLocks/>
          </p:cNvGrpSpPr>
          <p:nvPr/>
        </p:nvGrpSpPr>
        <p:grpSpPr bwMode="auto">
          <a:xfrm>
            <a:off x="4262438" y="954617"/>
            <a:ext cx="1144587" cy="1513416"/>
            <a:chOff x="6138251" y="2599440"/>
            <a:chExt cx="1527787" cy="1514475"/>
          </a:xfrm>
        </p:grpSpPr>
        <p:sp>
          <p:nvSpPr>
            <p:cNvPr id="31757" name="任意多边形 7"/>
            <p:cNvSpPr>
              <a:spLocks noChangeArrowheads="1"/>
            </p:cNvSpPr>
            <p:nvPr/>
          </p:nvSpPr>
          <p:spPr bwMode="auto">
            <a:xfrm rot="5400000">
              <a:off x="6152356" y="260023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solidFill>
                <a:schemeClr val="tx2"/>
              </a:solidFill>
              <a:round/>
              <a:headEnd/>
              <a:tailEnd/>
            </a:ln>
          </p:spPr>
          <p:txBody>
            <a:bodyPr anchor="ctr"/>
            <a:lstStyle/>
            <a:p>
              <a:endParaRPr lang="zh-CN" altLang="en-US"/>
            </a:p>
          </p:txBody>
        </p:sp>
        <p:sp>
          <p:nvSpPr>
            <p:cNvPr id="31758" name="矩形 8"/>
            <p:cNvSpPr>
              <a:spLocks noChangeArrowheads="1"/>
            </p:cNvSpPr>
            <p:nvPr/>
          </p:nvSpPr>
          <p:spPr bwMode="auto">
            <a:xfrm rot="5400000">
              <a:off x="6139045" y="2947052"/>
              <a:ext cx="1154114" cy="1155701"/>
            </a:xfrm>
            <a:prstGeom prst="rect">
              <a:avLst/>
            </a:prstGeom>
            <a:solidFill>
              <a:srgbClr val="FFFFFF"/>
            </a:solidFill>
            <a:ln w="12700">
              <a:solidFill>
                <a:schemeClr val="tx2"/>
              </a:solidFill>
              <a:bevel/>
              <a:headEnd/>
              <a:tailEnd/>
            </a:ln>
          </p:spPr>
          <p:txBody>
            <a:bodyPr rot="10800000" vert="eaVert" anchor="ctr"/>
            <a:lstStyle/>
            <a:p>
              <a:pPr algn="ctr"/>
              <a:endParaRPr lang="zh-CN" altLang="zh-CN">
                <a:solidFill>
                  <a:srgbClr val="FFFFFF"/>
                </a:solidFill>
                <a:latin typeface="宋体" pitchFamily="2" charset="-122"/>
                <a:sym typeface="宋体" pitchFamily="2" charset="-122"/>
              </a:endParaRPr>
            </a:p>
          </p:txBody>
        </p:sp>
      </p:grpSp>
      <p:sp>
        <p:nvSpPr>
          <p:cNvPr id="31752" name="文本框 13"/>
          <p:cNvSpPr txBox="1">
            <a:spLocks noChangeArrowheads="1"/>
          </p:cNvSpPr>
          <p:nvPr/>
        </p:nvSpPr>
        <p:spPr bwMode="auto">
          <a:xfrm>
            <a:off x="4327543" y="1411817"/>
            <a:ext cx="697627" cy="707886"/>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备查</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资料</a:t>
            </a:r>
            <a:endParaRPr lang="en-US" altLang="zh-CN" sz="2000" b="1">
              <a:solidFill>
                <a:schemeClr val="tx2"/>
              </a:solidFill>
              <a:latin typeface="微软雅黑" pitchFamily="34" charset="-122"/>
              <a:ea typeface="微软雅黑" pitchFamily="34" charset="-122"/>
            </a:endParaRPr>
          </a:p>
        </p:txBody>
      </p:sp>
      <p:grpSp>
        <p:nvGrpSpPr>
          <p:cNvPr id="8" name="组合 38"/>
          <p:cNvGrpSpPr/>
          <p:nvPr/>
        </p:nvGrpSpPr>
        <p:grpSpPr>
          <a:xfrm>
            <a:off x="225199" y="932725"/>
            <a:ext cx="1090253"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646800"/>
            </a:xfrm>
            <a:prstGeom prst="rect">
              <a:avLst/>
            </a:prstGeom>
            <a:noFill/>
            <a:ln w="38100">
              <a:noFill/>
            </a:ln>
          </p:spPr>
          <p:txBody>
            <a:bodyPr>
              <a:spAutoFit/>
            </a:bodyPr>
            <a:lstStyle/>
            <a:p>
              <a:pPr algn="ctr" eaLnBrk="0" fontAlgn="auto" hangingPunct="0">
                <a:lnSpc>
                  <a:spcPct val="120000"/>
                </a:lnSpc>
                <a:spcBef>
                  <a:spcPts val="0"/>
                </a:spcBef>
                <a:spcAft>
                  <a:spcPts val="0"/>
                </a:spcAft>
                <a:defRPr/>
              </a:pPr>
              <a:r>
                <a:rPr lang="zh-CN" altLang="en-US" sz="2800" b="1" baseline="-3000" dirty="0">
                  <a:solidFill>
                    <a:schemeClr val="bg1"/>
                  </a:solidFill>
                  <a:latin typeface="+mn-lt"/>
                  <a:ea typeface="微软雅黑" panose="020B0503020204020204" pitchFamily="34" charset="-122"/>
                  <a:cs typeface="Arial" panose="020B0604020202020204" pitchFamily="34" charset="0"/>
                </a:rPr>
                <a:t>子女教育</a:t>
              </a:r>
            </a:p>
          </p:txBody>
        </p:sp>
      </p:grpSp>
      <p:cxnSp>
        <p:nvCxnSpPr>
          <p:cNvPr id="10" name="直接连接符 9"/>
          <p:cNvCxnSpPr/>
          <p:nvPr/>
        </p:nvCxnSpPr>
        <p:spPr>
          <a:xfrm>
            <a:off x="4211638"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31755" name="矩形 10"/>
          <p:cNvSpPr>
            <a:spLocks noChangeArrowheads="1"/>
          </p:cNvSpPr>
          <p:nvPr/>
        </p:nvSpPr>
        <p:spPr bwMode="auto">
          <a:xfrm>
            <a:off x="179388" y="2631029"/>
            <a:ext cx="4013200" cy="2554545"/>
          </a:xfrm>
          <a:prstGeom prst="rect">
            <a:avLst/>
          </a:prstGeom>
          <a:noFill/>
          <a:ln w="9525">
            <a:noFill/>
            <a:miter lim="800000"/>
            <a:headEnd/>
            <a:tailEnd/>
          </a:ln>
        </p:spPr>
        <p:txBody>
          <a:bodyPr>
            <a:spAutoFit/>
          </a:bodyPr>
          <a:lstStyle/>
          <a:p>
            <a:r>
              <a:rPr lang="zh-CN" altLang="en-US" sz="1600">
                <a:latin typeface="Calibri" pitchFamily="34" charset="0"/>
              </a:rPr>
              <a:t>学前教育：子女年满</a:t>
            </a:r>
            <a:r>
              <a:rPr lang="en-US" altLang="zh-CN" sz="1600">
                <a:latin typeface="Calibri" pitchFamily="34" charset="0"/>
              </a:rPr>
              <a:t>3</a:t>
            </a:r>
            <a:r>
              <a:rPr lang="zh-CN" altLang="en-US" sz="1600">
                <a:latin typeface="Calibri" pitchFamily="34" charset="0"/>
              </a:rPr>
              <a:t>周岁的当月至小学入学前一月；</a:t>
            </a:r>
            <a:endParaRPr lang="en-US" altLang="zh-CN" sz="1600">
              <a:latin typeface="Calibri" pitchFamily="34" charset="0"/>
            </a:endParaRPr>
          </a:p>
          <a:p>
            <a:endParaRPr lang="en-US" altLang="zh-CN" sz="1600">
              <a:latin typeface="Calibri" pitchFamily="34" charset="0"/>
            </a:endParaRPr>
          </a:p>
          <a:p>
            <a:r>
              <a:rPr lang="zh-CN" altLang="en-US" sz="1600">
                <a:latin typeface="Calibri" pitchFamily="34" charset="0"/>
              </a:rPr>
              <a:t>全日制学历教育：子女接受义务教育、高中教育、高等教育的入学当月</a:t>
            </a:r>
            <a:r>
              <a:rPr lang="en-US" altLang="zh-CN" sz="1600">
                <a:latin typeface="Calibri" pitchFamily="34" charset="0"/>
              </a:rPr>
              <a:t>——</a:t>
            </a:r>
            <a:r>
              <a:rPr lang="zh-CN" altLang="en-US" sz="1600">
                <a:latin typeface="Calibri" pitchFamily="34" charset="0"/>
              </a:rPr>
              <a:t>教育结束当月</a:t>
            </a:r>
            <a:endParaRPr lang="en-US" altLang="zh-CN" sz="1600">
              <a:latin typeface="Calibri" pitchFamily="34" charset="0"/>
            </a:endParaRPr>
          </a:p>
          <a:p>
            <a:endParaRPr lang="en-US" altLang="zh-CN" sz="1600">
              <a:latin typeface="Calibri" pitchFamily="34" charset="0"/>
            </a:endParaRPr>
          </a:p>
          <a:p>
            <a:r>
              <a:rPr lang="zh-CN" altLang="en-US" sz="1600" b="1">
                <a:latin typeface="Calibri" pitchFamily="34" charset="0"/>
              </a:rPr>
              <a:t>特别提示：</a:t>
            </a:r>
            <a:r>
              <a:rPr lang="zh-CN" altLang="en-US" sz="1600">
                <a:latin typeface="Calibri" pitchFamily="34" charset="0"/>
              </a:rPr>
              <a:t>因病或其他非主观原因休学但学籍继续保留的期间，以及施教机构按规定组织实施的寒暑假等假期，可连续扣除。</a:t>
            </a:r>
            <a:endParaRPr lang="zh-CN" altLang="zh-CN" sz="1600">
              <a:latin typeface="Calibri" pitchFamily="34" charset="0"/>
            </a:endParaRPr>
          </a:p>
        </p:txBody>
      </p:sp>
      <p:sp>
        <p:nvSpPr>
          <p:cNvPr id="31756" name="矩形 11"/>
          <p:cNvSpPr>
            <a:spLocks noChangeArrowheads="1"/>
          </p:cNvSpPr>
          <p:nvPr/>
        </p:nvSpPr>
        <p:spPr bwMode="auto">
          <a:xfrm>
            <a:off x="4356100" y="2832100"/>
            <a:ext cx="4032250" cy="1569660"/>
          </a:xfrm>
          <a:prstGeom prst="rect">
            <a:avLst/>
          </a:prstGeom>
          <a:noFill/>
          <a:ln w="9525">
            <a:noFill/>
            <a:miter lim="800000"/>
            <a:headEnd/>
            <a:tailEnd/>
          </a:ln>
        </p:spPr>
        <p:txBody>
          <a:bodyPr>
            <a:spAutoFit/>
          </a:bodyPr>
          <a:lstStyle/>
          <a:p>
            <a:pPr>
              <a:lnSpc>
                <a:spcPct val="150000"/>
              </a:lnSpc>
            </a:pPr>
            <a:r>
              <a:rPr lang="zh-CN" altLang="en-US" sz="1600">
                <a:latin typeface="Calibri" pitchFamily="34" charset="0"/>
              </a:rPr>
              <a:t>境内接受教育：不需要特别留存资料；</a:t>
            </a:r>
            <a:endParaRPr lang="en-US" altLang="zh-CN" sz="1600">
              <a:latin typeface="Calibri" pitchFamily="34" charset="0"/>
            </a:endParaRPr>
          </a:p>
          <a:p>
            <a:pPr>
              <a:lnSpc>
                <a:spcPct val="150000"/>
              </a:lnSpc>
            </a:pPr>
            <a:endParaRPr lang="en-US" altLang="zh-CN" sz="1600">
              <a:latin typeface="Calibri" pitchFamily="34" charset="0"/>
            </a:endParaRPr>
          </a:p>
          <a:p>
            <a:pPr>
              <a:lnSpc>
                <a:spcPct val="150000"/>
              </a:lnSpc>
            </a:pPr>
            <a:r>
              <a:rPr lang="zh-CN" altLang="en-US" sz="1600">
                <a:latin typeface="Calibri" pitchFamily="34" charset="0"/>
              </a:rPr>
              <a:t>境外接受教育：境外学校录取通知书</a:t>
            </a:r>
          </a:p>
          <a:p>
            <a:pPr>
              <a:lnSpc>
                <a:spcPct val="150000"/>
              </a:lnSpc>
            </a:pPr>
            <a:r>
              <a:rPr lang="zh-CN" altLang="en-US" sz="1600">
                <a:latin typeface="Calibri" pitchFamily="34" charset="0"/>
              </a:rPr>
              <a:t>                                留学签证等相关教育资料</a:t>
            </a:r>
            <a:endParaRPr lang="zh-CN" altLang="zh-CN" sz="1600">
              <a:latin typeface="Calibri" pitchFamily="34" charset="0"/>
            </a:endParaRPr>
          </a:p>
        </p:txBody>
      </p:sp>
      <p:sp>
        <p:nvSpPr>
          <p:cNvPr id="21" name="TextBox 20"/>
          <p:cNvSpPr txBox="1"/>
          <p:nvPr/>
        </p:nvSpPr>
        <p:spPr>
          <a:xfrm>
            <a:off x="7500958" y="5357826"/>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66701"/>
            <a:ext cx="7602538"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税款</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计算</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非居民</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个人四项所得</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应代扣代缴的计算方法</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51" y="423334"/>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4"/>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4"/>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01" y="840317"/>
            <a:ext cx="7840663" cy="0"/>
          </a:xfrm>
          <a:prstGeom prst="line">
            <a:avLst/>
          </a:prstGeom>
        </p:spPr>
        <p:style>
          <a:lnRef idx="1">
            <a:schemeClr val="dk1"/>
          </a:lnRef>
          <a:fillRef idx="0">
            <a:schemeClr val="dk1"/>
          </a:fillRef>
          <a:effectRef idx="0">
            <a:schemeClr val="dk1"/>
          </a:effectRef>
          <a:fontRef idx="minor">
            <a:schemeClr val="tx1"/>
          </a:fontRef>
        </p:style>
      </p:cxnSp>
      <p:sp>
        <p:nvSpPr>
          <p:cNvPr id="87046" name="Shape 1794"/>
          <p:cNvSpPr>
            <a:spLocks noChangeArrowheads="1"/>
          </p:cNvSpPr>
          <p:nvPr/>
        </p:nvSpPr>
        <p:spPr bwMode="auto">
          <a:xfrm>
            <a:off x="755650" y="1098552"/>
            <a:ext cx="7200900" cy="588433"/>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87047" name="Text Placeholder 3"/>
          <p:cNvSpPr txBox="1">
            <a:spLocks noChangeArrowheads="1"/>
          </p:cNvSpPr>
          <p:nvPr/>
        </p:nvSpPr>
        <p:spPr bwMode="auto">
          <a:xfrm>
            <a:off x="922338" y="1198034"/>
            <a:ext cx="6889750" cy="408517"/>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工资、薪金所得，劳务报酬所得，稿酬所得和特许权使用费所得税款的计算方法</a:t>
            </a:r>
          </a:p>
        </p:txBody>
      </p:sp>
      <p:pic>
        <p:nvPicPr>
          <p:cNvPr id="87048" name="Picture 2"/>
          <p:cNvPicPr>
            <a:picLocks noChangeAspect="1" noChangeArrowheads="1"/>
          </p:cNvPicPr>
          <p:nvPr/>
        </p:nvPicPr>
        <p:blipFill>
          <a:blip r:embed="rId2" cstate="print"/>
          <a:srcRect/>
          <a:stretch>
            <a:fillRect/>
          </a:stretch>
        </p:blipFill>
        <p:spPr bwMode="auto">
          <a:xfrm>
            <a:off x="1258889" y="2084918"/>
            <a:ext cx="6283325" cy="4195233"/>
          </a:xfrm>
          <a:prstGeom prst="rect">
            <a:avLst/>
          </a:prstGeom>
          <a:noFill/>
          <a:ln w="9525">
            <a:noFill/>
            <a:miter lim="800000"/>
            <a:headEnd/>
            <a:tailEnd/>
          </a:ln>
        </p:spPr>
      </p:pic>
    </p:spTree>
  </p:cSld>
  <p:clrMapOvr>
    <a:masterClrMapping/>
  </p:clrMapOvr>
  <p:transition spd="med" advTm="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66701"/>
            <a:ext cx="7602538"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税款</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计算</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其它分类所得代扣代缴税款的计算方法</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51" y="423334"/>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4"/>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4"/>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01" y="840317"/>
            <a:ext cx="7840663" cy="0"/>
          </a:xfrm>
          <a:prstGeom prst="line">
            <a:avLst/>
          </a:prstGeom>
        </p:spPr>
        <p:style>
          <a:lnRef idx="1">
            <a:schemeClr val="dk1"/>
          </a:lnRef>
          <a:fillRef idx="0">
            <a:schemeClr val="dk1"/>
          </a:fillRef>
          <a:effectRef idx="0">
            <a:schemeClr val="dk1"/>
          </a:effectRef>
          <a:fontRef idx="minor">
            <a:schemeClr val="tx1"/>
          </a:fontRef>
        </p:style>
      </p:cxnSp>
      <p:sp>
        <p:nvSpPr>
          <p:cNvPr id="89094" name="Shape 1794"/>
          <p:cNvSpPr>
            <a:spLocks noChangeArrowheads="1"/>
          </p:cNvSpPr>
          <p:nvPr/>
        </p:nvSpPr>
        <p:spPr bwMode="auto">
          <a:xfrm>
            <a:off x="755650" y="1098552"/>
            <a:ext cx="3024188" cy="588433"/>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89095" name="Text Placeholder 3"/>
          <p:cNvSpPr txBox="1">
            <a:spLocks noChangeArrowheads="1"/>
          </p:cNvSpPr>
          <p:nvPr/>
        </p:nvSpPr>
        <p:spPr bwMode="auto">
          <a:xfrm>
            <a:off x="1331914" y="1198034"/>
            <a:ext cx="1849437" cy="408517"/>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财产租赁所得</a:t>
            </a:r>
          </a:p>
        </p:txBody>
      </p:sp>
      <p:sp>
        <p:nvSpPr>
          <p:cNvPr id="89096" name="TextBox 32"/>
          <p:cNvSpPr txBox="1">
            <a:spLocks noChangeArrowheads="1"/>
          </p:cNvSpPr>
          <p:nvPr/>
        </p:nvSpPr>
        <p:spPr bwMode="auto">
          <a:xfrm>
            <a:off x="684214" y="1799167"/>
            <a:ext cx="7920037" cy="590931"/>
          </a:xfrm>
          <a:prstGeom prst="rect">
            <a:avLst/>
          </a:prstGeom>
          <a:noFill/>
          <a:ln w="9525">
            <a:noFill/>
            <a:miter lim="800000"/>
            <a:headEnd/>
            <a:tailEnd/>
          </a:ln>
        </p:spPr>
        <p:txBody>
          <a:bodyPr lIns="0" tIns="0" rIns="0" bIns="0">
            <a:spAutoFit/>
          </a:bodyPr>
          <a:lstStyle/>
          <a:p>
            <a:pPr indent="457200" algn="just">
              <a:lnSpc>
                <a:spcPct val="120000"/>
              </a:lnSpc>
            </a:pPr>
            <a:r>
              <a:rPr lang="zh-CN" altLang="en-US" sz="1600">
                <a:latin typeface="Calibri" pitchFamily="34" charset="0"/>
              </a:rPr>
              <a:t>支付财产租赁所得的，每次收入不超过四千元的，减除费用八百元；四千元以上的，减除百分之二十的费用，其余额为应纳税所得额，乘以百分之二十的比例税率计算税款</a:t>
            </a:r>
          </a:p>
        </p:txBody>
      </p:sp>
      <p:cxnSp>
        <p:nvCxnSpPr>
          <p:cNvPr id="7" name="直接连接符 6"/>
          <p:cNvCxnSpPr/>
          <p:nvPr/>
        </p:nvCxnSpPr>
        <p:spPr>
          <a:xfrm>
            <a:off x="796925" y="2755900"/>
            <a:ext cx="7805738" cy="0"/>
          </a:xfrm>
          <a:prstGeom prst="line">
            <a:avLst/>
          </a:prstGeom>
          <a:ln w="19050">
            <a:solidFill>
              <a:srgbClr val="005DA2"/>
            </a:solidFill>
          </a:ln>
        </p:spPr>
        <p:style>
          <a:lnRef idx="1">
            <a:schemeClr val="accent1"/>
          </a:lnRef>
          <a:fillRef idx="0">
            <a:schemeClr val="accent1"/>
          </a:fillRef>
          <a:effectRef idx="0">
            <a:schemeClr val="accent1"/>
          </a:effectRef>
          <a:fontRef idx="minor">
            <a:schemeClr val="tx1"/>
          </a:fontRef>
        </p:style>
      </p:cxnSp>
      <p:sp>
        <p:nvSpPr>
          <p:cNvPr id="89098" name="Shape 1794"/>
          <p:cNvSpPr>
            <a:spLocks noChangeArrowheads="1"/>
          </p:cNvSpPr>
          <p:nvPr/>
        </p:nvSpPr>
        <p:spPr bwMode="auto">
          <a:xfrm>
            <a:off x="755650" y="2948518"/>
            <a:ext cx="3024188" cy="588433"/>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89099" name="Text Placeholder 3"/>
          <p:cNvSpPr txBox="1">
            <a:spLocks noChangeArrowheads="1"/>
          </p:cNvSpPr>
          <p:nvPr/>
        </p:nvSpPr>
        <p:spPr bwMode="auto">
          <a:xfrm>
            <a:off x="1331914" y="3048000"/>
            <a:ext cx="1849437" cy="408517"/>
          </a:xfrm>
          <a:prstGeom prst="rect">
            <a:avLst/>
          </a:prstGeom>
          <a:noFill/>
          <a:ln w="9525">
            <a:noFill/>
            <a:miter lim="800000"/>
            <a:headEnd/>
            <a:tailEnd/>
          </a:ln>
        </p:spPr>
        <p:txBody>
          <a:bodyPr lIns="0" tIns="0" rIns="0" bIns="0" anchor="ctr"/>
          <a:lstStyle/>
          <a:p>
            <a:pPr algn="ctr">
              <a:lnSpc>
                <a:spcPct val="90000"/>
              </a:lnSpc>
              <a:spcBef>
                <a:spcPts val="1000"/>
              </a:spcBef>
              <a:buFont typeface="Arial" pitchFamily="34" charset="0"/>
              <a:buNone/>
            </a:pPr>
            <a:r>
              <a:rPr lang="zh-CN" altLang="en-US" sz="1400" b="1">
                <a:solidFill>
                  <a:schemeClr val="bg1"/>
                </a:solidFill>
                <a:latin typeface="微软雅黑" pitchFamily="34" charset="-122"/>
                <a:ea typeface="微软雅黑" pitchFamily="34" charset="-122"/>
                <a:cs typeface="Open Sans"/>
              </a:rPr>
              <a:t>财产转让所得</a:t>
            </a:r>
          </a:p>
        </p:txBody>
      </p:sp>
      <p:sp>
        <p:nvSpPr>
          <p:cNvPr id="89100" name="TextBox 36"/>
          <p:cNvSpPr txBox="1">
            <a:spLocks noChangeArrowheads="1"/>
          </p:cNvSpPr>
          <p:nvPr/>
        </p:nvSpPr>
        <p:spPr bwMode="auto">
          <a:xfrm>
            <a:off x="827089" y="3649134"/>
            <a:ext cx="7519987" cy="590931"/>
          </a:xfrm>
          <a:prstGeom prst="rect">
            <a:avLst/>
          </a:prstGeom>
          <a:noFill/>
          <a:ln w="9525">
            <a:noFill/>
            <a:miter lim="800000"/>
            <a:headEnd/>
            <a:tailEnd/>
          </a:ln>
        </p:spPr>
        <p:txBody>
          <a:bodyPr lIns="0" tIns="0" rIns="0" bIns="0">
            <a:spAutoFit/>
          </a:bodyPr>
          <a:lstStyle/>
          <a:p>
            <a:pPr indent="457200" algn="just">
              <a:lnSpc>
                <a:spcPct val="120000"/>
              </a:lnSpc>
            </a:pPr>
            <a:r>
              <a:rPr lang="zh-CN" altLang="en-US" sz="1600">
                <a:latin typeface="Calibri" pitchFamily="34" charset="0"/>
              </a:rPr>
              <a:t>支付财产转让所得的，以转让财产的收入额减除财产原值和合理费用后的余额为应纳税所得额，乘以百分之二十的比例税率计算税款</a:t>
            </a:r>
          </a:p>
        </p:txBody>
      </p:sp>
      <p:cxnSp>
        <p:nvCxnSpPr>
          <p:cNvPr id="38" name="直接连接符 37"/>
          <p:cNvCxnSpPr/>
          <p:nvPr/>
        </p:nvCxnSpPr>
        <p:spPr>
          <a:xfrm>
            <a:off x="796925" y="4677833"/>
            <a:ext cx="7805738" cy="0"/>
          </a:xfrm>
          <a:prstGeom prst="line">
            <a:avLst/>
          </a:prstGeom>
          <a:ln w="19050">
            <a:solidFill>
              <a:srgbClr val="005DA2"/>
            </a:solidFill>
          </a:ln>
        </p:spPr>
        <p:style>
          <a:lnRef idx="1">
            <a:schemeClr val="accent1"/>
          </a:lnRef>
          <a:fillRef idx="0">
            <a:schemeClr val="accent1"/>
          </a:fillRef>
          <a:effectRef idx="0">
            <a:schemeClr val="accent1"/>
          </a:effectRef>
          <a:fontRef idx="minor">
            <a:schemeClr val="tx1"/>
          </a:fontRef>
        </p:style>
      </p:cxnSp>
      <p:sp>
        <p:nvSpPr>
          <p:cNvPr id="89102" name="Shape 1794"/>
          <p:cNvSpPr>
            <a:spLocks noChangeArrowheads="1"/>
          </p:cNvSpPr>
          <p:nvPr/>
        </p:nvSpPr>
        <p:spPr bwMode="auto">
          <a:xfrm>
            <a:off x="757238" y="4868334"/>
            <a:ext cx="3022600" cy="590551"/>
          </a:xfrm>
          <a:prstGeom prst="roundRect">
            <a:avLst>
              <a:gd name="adj" fmla="val 50000"/>
            </a:avLst>
          </a:prstGeom>
          <a:solidFill>
            <a:schemeClr val="accent1"/>
          </a:solidFill>
          <a:ln w="12700">
            <a:noFill/>
            <a:miter lim="400000"/>
            <a:headEnd/>
            <a:tailEnd/>
          </a:ln>
        </p:spPr>
        <p:txBody>
          <a:bodyPr lIns="14288" tIns="14288" rIns="14288" bIns="14288" anchor="ctr"/>
          <a:lstStyle/>
          <a:p>
            <a:endParaRPr lang="zh-CN" altLang="en-US" sz="1300">
              <a:latin typeface="Calibri" pitchFamily="34" charset="0"/>
            </a:endParaRPr>
          </a:p>
        </p:txBody>
      </p:sp>
      <p:sp>
        <p:nvSpPr>
          <p:cNvPr id="40" name="Text Placeholder 3"/>
          <p:cNvSpPr txBox="1"/>
          <p:nvPr/>
        </p:nvSpPr>
        <p:spPr>
          <a:xfrm>
            <a:off x="923926" y="4967818"/>
            <a:ext cx="2640013" cy="408516"/>
          </a:xfrm>
          <a:prstGeom prst="rect">
            <a:avLst/>
          </a:prstGeom>
        </p:spPr>
        <p:txBody>
          <a:bodyPr lIns="0" tIns="0" rIns="0" bIns="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defRPr/>
            </a:pPr>
            <a:r>
              <a:rPr lang="zh-CN" altLang="en-US" sz="1400" b="1" dirty="0">
                <a:solidFill>
                  <a:schemeClr val="bg1"/>
                </a:solidFill>
                <a:latin typeface="微软雅黑" panose="020B0503020204020204" pitchFamily="34" charset="-122"/>
                <a:ea typeface="微软雅黑" panose="020B0503020204020204" pitchFamily="34" charset="-122"/>
              </a:rPr>
              <a:t>利息、股息、红利所得和偶然所得</a:t>
            </a:r>
          </a:p>
        </p:txBody>
      </p:sp>
      <p:sp>
        <p:nvSpPr>
          <p:cNvPr id="89104" name="TextBox 40"/>
          <p:cNvSpPr txBox="1">
            <a:spLocks noChangeArrowheads="1"/>
          </p:cNvSpPr>
          <p:nvPr/>
        </p:nvSpPr>
        <p:spPr bwMode="auto">
          <a:xfrm>
            <a:off x="830263" y="5568951"/>
            <a:ext cx="7518400" cy="590931"/>
          </a:xfrm>
          <a:prstGeom prst="rect">
            <a:avLst/>
          </a:prstGeom>
          <a:noFill/>
          <a:ln w="9525">
            <a:noFill/>
            <a:miter lim="800000"/>
            <a:headEnd/>
            <a:tailEnd/>
          </a:ln>
        </p:spPr>
        <p:txBody>
          <a:bodyPr lIns="0" tIns="0" rIns="0" bIns="0">
            <a:spAutoFit/>
          </a:bodyPr>
          <a:lstStyle/>
          <a:p>
            <a:pPr indent="457200" algn="just">
              <a:lnSpc>
                <a:spcPct val="120000"/>
              </a:lnSpc>
            </a:pPr>
            <a:r>
              <a:rPr lang="zh-CN" altLang="en-US" sz="1600" dirty="0">
                <a:latin typeface="Calibri" pitchFamily="34" charset="0"/>
              </a:rPr>
              <a:t>支付利息、股息、红利所得和偶然所得的，以每次收入额为应纳税所得额，乘以百分之二十的比例税率计算税款。</a:t>
            </a:r>
          </a:p>
        </p:txBody>
      </p:sp>
    </p:spTree>
  </p:cSld>
  <p:clrMapOvr>
    <a:masterClrMapping/>
  </p:clrMapOvr>
  <p:transition spd="med" advTm="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66701"/>
            <a:ext cx="5010150"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操作方法</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填写电子模板</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51" y="423334"/>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4"/>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4"/>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01" y="840317"/>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51206" name="Picture 2"/>
          <p:cNvPicPr>
            <a:picLocks noChangeAspect="1" noChangeArrowheads="1"/>
          </p:cNvPicPr>
          <p:nvPr/>
        </p:nvPicPr>
        <p:blipFill>
          <a:blip r:embed="rId2" cstate="print"/>
          <a:srcRect/>
          <a:stretch>
            <a:fillRect/>
          </a:stretch>
        </p:blipFill>
        <p:spPr bwMode="auto">
          <a:xfrm>
            <a:off x="15876" y="1189568"/>
            <a:ext cx="8882063" cy="5135033"/>
          </a:xfrm>
          <a:prstGeom prst="rect">
            <a:avLst/>
          </a:prstGeom>
          <a:noFill/>
          <a:ln w="9525">
            <a:noFill/>
            <a:miter lim="800000"/>
            <a:headEnd/>
            <a:tailEnd/>
          </a:ln>
        </p:spPr>
      </p:pic>
      <p:sp>
        <p:nvSpPr>
          <p:cNvPr id="8" name="TextBox 7"/>
          <p:cNvSpPr txBox="1"/>
          <p:nvPr/>
        </p:nvSpPr>
        <p:spPr>
          <a:xfrm>
            <a:off x="7572396" y="5715016"/>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3" y="266702"/>
            <a:ext cx="49387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操作方法</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填写电子模板</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53" y="423336"/>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36"/>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36"/>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03" y="840317"/>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52230" name="Picture 3"/>
          <p:cNvPicPr>
            <a:picLocks noChangeAspect="1" noChangeArrowheads="1"/>
          </p:cNvPicPr>
          <p:nvPr/>
        </p:nvPicPr>
        <p:blipFill>
          <a:blip r:embed="rId2" cstate="print"/>
          <a:srcRect/>
          <a:stretch>
            <a:fillRect/>
          </a:stretch>
        </p:blipFill>
        <p:spPr bwMode="auto">
          <a:xfrm>
            <a:off x="133350" y="840319"/>
            <a:ext cx="8978900" cy="5187949"/>
          </a:xfrm>
          <a:prstGeom prst="rect">
            <a:avLst/>
          </a:prstGeom>
          <a:noFill/>
          <a:ln w="9525">
            <a:noFill/>
            <a:miter lim="800000"/>
            <a:headEnd/>
            <a:tailEnd/>
          </a:ln>
        </p:spPr>
      </p:pic>
      <p:sp>
        <p:nvSpPr>
          <p:cNvPr id="8" name="TextBox 7"/>
          <p:cNvSpPr txBox="1"/>
          <p:nvPr/>
        </p:nvSpPr>
        <p:spPr>
          <a:xfrm>
            <a:off x="7715272" y="5643578"/>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62" y="266703"/>
            <a:ext cx="47228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总体情况</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专项附加扣除政策的条件和标准</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69" y="423346"/>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46"/>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46"/>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19" y="840317"/>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 name="组合 13"/>
          <p:cNvGrpSpPr>
            <a:grpSpLocks/>
          </p:cNvGrpSpPr>
          <p:nvPr/>
        </p:nvGrpSpPr>
        <p:grpSpPr bwMode="auto">
          <a:xfrm>
            <a:off x="3059113" y="933452"/>
            <a:ext cx="1136650" cy="1515533"/>
            <a:chOff x="4535488" y="2578100"/>
            <a:chExt cx="1514475" cy="1516063"/>
          </a:xfrm>
        </p:grpSpPr>
        <p:sp>
          <p:nvSpPr>
            <p:cNvPr id="32783" name="任意多边形 15"/>
            <p:cNvSpPr>
              <a:spLocks noChangeArrowheads="1"/>
            </p:cNvSpPr>
            <p:nvPr/>
          </p:nvSpPr>
          <p:spPr bwMode="auto">
            <a:xfrm rot="16200000" flipH="1">
              <a:off x="4534694" y="25788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round/>
              <a:headEnd/>
              <a:tailEnd/>
            </a:ln>
          </p:spPr>
          <p:txBody>
            <a:bodyPr anchor="ctr"/>
            <a:lstStyle/>
            <a:p>
              <a:endParaRPr lang="zh-CN" altLang="en-US"/>
            </a:p>
          </p:txBody>
        </p:sp>
        <p:sp>
          <p:nvSpPr>
            <p:cNvPr id="32784" name="矩形 16"/>
            <p:cNvSpPr>
              <a:spLocks noChangeArrowheads="1"/>
            </p:cNvSpPr>
            <p:nvPr/>
          </p:nvSpPr>
          <p:spPr bwMode="auto">
            <a:xfrm rot="16200000" flipH="1">
              <a:off x="4895850" y="2940050"/>
              <a:ext cx="1154113" cy="1154113"/>
            </a:xfrm>
            <a:prstGeom prst="rect">
              <a:avLst/>
            </a:prstGeom>
            <a:solidFill>
              <a:srgbClr val="FFFFFF"/>
            </a:solidFill>
            <a:ln w="12700">
              <a:solidFill>
                <a:schemeClr val="tx2"/>
              </a:solidFill>
              <a:bevel/>
              <a:headEnd/>
              <a:tailEnd/>
            </a:ln>
          </p:spPr>
          <p:txBody>
            <a:bodyPr vert="eaVert" anchor="ctr"/>
            <a:lstStyle/>
            <a:p>
              <a:pPr algn="ctr"/>
              <a:endParaRPr lang="zh-CN" altLang="zh-CN">
                <a:solidFill>
                  <a:srgbClr val="FFFFFF"/>
                </a:solidFill>
                <a:latin typeface="宋体" pitchFamily="2" charset="-122"/>
                <a:sym typeface="宋体" pitchFamily="2" charset="-122"/>
              </a:endParaRPr>
            </a:p>
          </p:txBody>
        </p:sp>
        <p:sp>
          <p:nvSpPr>
            <p:cNvPr id="32785" name="文本框 13"/>
            <p:cNvSpPr txBox="1">
              <a:spLocks noChangeArrowheads="1"/>
            </p:cNvSpPr>
            <p:nvPr/>
          </p:nvSpPr>
          <p:spPr bwMode="auto">
            <a:xfrm>
              <a:off x="5025552" y="3057797"/>
              <a:ext cx="929520" cy="708134"/>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享受</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条件</a:t>
              </a:r>
            </a:p>
          </p:txBody>
        </p:sp>
      </p:grpSp>
      <p:grpSp>
        <p:nvGrpSpPr>
          <p:cNvPr id="7" name="组合 19"/>
          <p:cNvGrpSpPr>
            <a:grpSpLocks/>
          </p:cNvGrpSpPr>
          <p:nvPr/>
        </p:nvGrpSpPr>
        <p:grpSpPr bwMode="auto">
          <a:xfrm>
            <a:off x="4262438" y="954617"/>
            <a:ext cx="1144587" cy="1513416"/>
            <a:chOff x="6138251" y="2599440"/>
            <a:chExt cx="1527787" cy="1514475"/>
          </a:xfrm>
        </p:grpSpPr>
        <p:sp>
          <p:nvSpPr>
            <p:cNvPr id="32781" name="任意多边形 7"/>
            <p:cNvSpPr>
              <a:spLocks noChangeArrowheads="1"/>
            </p:cNvSpPr>
            <p:nvPr/>
          </p:nvSpPr>
          <p:spPr bwMode="auto">
            <a:xfrm rot="5400000">
              <a:off x="6152356" y="260023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solidFill>
                <a:schemeClr val="tx2"/>
              </a:solidFill>
              <a:round/>
              <a:headEnd/>
              <a:tailEnd/>
            </a:ln>
          </p:spPr>
          <p:txBody>
            <a:bodyPr anchor="ctr"/>
            <a:lstStyle/>
            <a:p>
              <a:endParaRPr lang="zh-CN" altLang="en-US"/>
            </a:p>
          </p:txBody>
        </p:sp>
        <p:sp>
          <p:nvSpPr>
            <p:cNvPr id="32782" name="矩形 8"/>
            <p:cNvSpPr>
              <a:spLocks noChangeArrowheads="1"/>
            </p:cNvSpPr>
            <p:nvPr/>
          </p:nvSpPr>
          <p:spPr bwMode="auto">
            <a:xfrm rot="5400000">
              <a:off x="6139045" y="2947052"/>
              <a:ext cx="1154114" cy="1155701"/>
            </a:xfrm>
            <a:prstGeom prst="rect">
              <a:avLst/>
            </a:prstGeom>
            <a:solidFill>
              <a:srgbClr val="FFFFFF"/>
            </a:solidFill>
            <a:ln w="12700">
              <a:solidFill>
                <a:schemeClr val="tx2"/>
              </a:solidFill>
              <a:bevel/>
              <a:headEnd/>
              <a:tailEnd/>
            </a:ln>
          </p:spPr>
          <p:txBody>
            <a:bodyPr rot="10800000" vert="eaVert" anchor="ctr"/>
            <a:lstStyle/>
            <a:p>
              <a:pPr algn="ctr"/>
              <a:endParaRPr lang="zh-CN" altLang="zh-CN">
                <a:solidFill>
                  <a:srgbClr val="FFFFFF"/>
                </a:solidFill>
                <a:latin typeface="宋体" pitchFamily="2" charset="-122"/>
                <a:sym typeface="宋体" pitchFamily="2" charset="-122"/>
              </a:endParaRPr>
            </a:p>
          </p:txBody>
        </p:sp>
      </p:grpSp>
      <p:sp>
        <p:nvSpPr>
          <p:cNvPr id="32776" name="文本框 13"/>
          <p:cNvSpPr txBox="1">
            <a:spLocks noChangeArrowheads="1"/>
          </p:cNvSpPr>
          <p:nvPr/>
        </p:nvSpPr>
        <p:spPr bwMode="auto">
          <a:xfrm>
            <a:off x="4327543" y="1411817"/>
            <a:ext cx="697627" cy="707886"/>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标准</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方式</a:t>
            </a:r>
          </a:p>
        </p:txBody>
      </p:sp>
      <p:grpSp>
        <p:nvGrpSpPr>
          <p:cNvPr id="8" name="组合 38"/>
          <p:cNvGrpSpPr/>
          <p:nvPr/>
        </p:nvGrpSpPr>
        <p:grpSpPr>
          <a:xfrm>
            <a:off x="225199" y="932725"/>
            <a:ext cx="1090253"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646800"/>
            </a:xfrm>
            <a:prstGeom prst="rect">
              <a:avLst/>
            </a:prstGeom>
            <a:noFill/>
            <a:ln w="38100">
              <a:noFill/>
            </a:ln>
          </p:spPr>
          <p:txBody>
            <a:bodyPr>
              <a:spAutoFit/>
            </a:bodyPr>
            <a:lstStyle/>
            <a:p>
              <a:pPr algn="ctr" eaLnBrk="0" fontAlgn="auto" hangingPunct="0">
                <a:lnSpc>
                  <a:spcPct val="120000"/>
                </a:lnSpc>
                <a:spcBef>
                  <a:spcPts val="0"/>
                </a:spcBef>
                <a:spcAft>
                  <a:spcPts val="0"/>
                </a:spcAft>
                <a:defRPr/>
              </a:pPr>
              <a:r>
                <a:rPr lang="zh-CN" altLang="en-US" sz="2800" b="1" baseline="-3000" dirty="0">
                  <a:solidFill>
                    <a:schemeClr val="bg1"/>
                  </a:solidFill>
                  <a:latin typeface="+mn-lt"/>
                  <a:ea typeface="微软雅黑" panose="020B0503020204020204" pitchFamily="34" charset="-122"/>
                  <a:cs typeface="Arial" panose="020B0604020202020204" pitchFamily="34" charset="0"/>
                </a:rPr>
                <a:t>继续教育</a:t>
              </a:r>
            </a:p>
          </p:txBody>
        </p:sp>
      </p:grpSp>
      <p:cxnSp>
        <p:nvCxnSpPr>
          <p:cNvPr id="10" name="直接连接符 9"/>
          <p:cNvCxnSpPr/>
          <p:nvPr/>
        </p:nvCxnSpPr>
        <p:spPr>
          <a:xfrm>
            <a:off x="4211638"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32779" name="矩形 10"/>
          <p:cNvSpPr>
            <a:spLocks noChangeArrowheads="1"/>
          </p:cNvSpPr>
          <p:nvPr/>
        </p:nvSpPr>
        <p:spPr bwMode="auto">
          <a:xfrm>
            <a:off x="225425" y="2700886"/>
            <a:ext cx="4013200" cy="2431435"/>
          </a:xfrm>
          <a:prstGeom prst="rect">
            <a:avLst/>
          </a:prstGeom>
          <a:noFill/>
          <a:ln w="9525">
            <a:noFill/>
            <a:miter lim="800000"/>
            <a:headEnd/>
            <a:tailEnd/>
          </a:ln>
        </p:spPr>
        <p:txBody>
          <a:bodyPr>
            <a:spAutoFit/>
          </a:bodyPr>
          <a:lstStyle/>
          <a:p>
            <a:r>
              <a:rPr lang="zh-CN" altLang="zh-CN" sz="1600">
                <a:latin typeface="Calibri" pitchFamily="34" charset="0"/>
              </a:rPr>
              <a:t>（</a:t>
            </a:r>
            <a:r>
              <a:rPr lang="en-US" altLang="zh-CN" sz="1600">
                <a:latin typeface="Calibri" pitchFamily="34" charset="0"/>
              </a:rPr>
              <a:t>1</a:t>
            </a:r>
            <a:r>
              <a:rPr lang="zh-CN" altLang="zh-CN" sz="1600">
                <a:latin typeface="Calibri" pitchFamily="34" charset="0"/>
              </a:rPr>
              <a:t>）学历（学位）继续教育</a:t>
            </a:r>
            <a:endParaRPr lang="zh-CN" altLang="en-US" sz="1600">
              <a:latin typeface="Calibri" pitchFamily="34" charset="0"/>
            </a:endParaRPr>
          </a:p>
          <a:p>
            <a:endParaRPr lang="zh-CN" altLang="en-US" sz="1600">
              <a:latin typeface="Calibri" pitchFamily="34" charset="0"/>
            </a:endParaRPr>
          </a:p>
          <a:p>
            <a:endParaRPr lang="en-US" altLang="zh-CN" sz="1600">
              <a:latin typeface="Calibri" pitchFamily="34" charset="0"/>
            </a:endParaRPr>
          </a:p>
          <a:p>
            <a:endParaRPr lang="zh-CN" altLang="zh-CN" sz="400">
              <a:latin typeface="Calibri" pitchFamily="34" charset="0"/>
            </a:endParaRPr>
          </a:p>
          <a:p>
            <a:r>
              <a:rPr lang="zh-CN" altLang="zh-CN" sz="1600">
                <a:latin typeface="Calibri" pitchFamily="34" charset="0"/>
              </a:rPr>
              <a:t>（</a:t>
            </a:r>
            <a:r>
              <a:rPr lang="en-US" altLang="zh-CN" sz="1600">
                <a:latin typeface="Calibri" pitchFamily="34" charset="0"/>
              </a:rPr>
              <a:t>2</a:t>
            </a:r>
            <a:r>
              <a:rPr lang="zh-CN" altLang="zh-CN" sz="1600">
                <a:latin typeface="Calibri" pitchFamily="34" charset="0"/>
              </a:rPr>
              <a:t>）技能人员</a:t>
            </a:r>
            <a:r>
              <a:rPr lang="zh-CN" altLang="zh-CN" sz="1600">
                <a:latin typeface="Calibri" pitchFamily="34" charset="0"/>
                <a:sym typeface="+mn-ea"/>
              </a:rPr>
              <a:t>职业资格继续教育</a:t>
            </a:r>
          </a:p>
          <a:p>
            <a:r>
              <a:rPr lang="zh-CN" altLang="zh-CN" sz="1600">
                <a:latin typeface="Calibri" pitchFamily="34" charset="0"/>
                <a:sym typeface="+mn-ea"/>
              </a:rPr>
              <a:t>          </a:t>
            </a:r>
            <a:r>
              <a:rPr lang="zh-CN" altLang="zh-CN" sz="800">
                <a:latin typeface="Calibri" pitchFamily="34" charset="0"/>
                <a:sym typeface="+mn-ea"/>
              </a:rPr>
              <a:t> </a:t>
            </a:r>
          </a:p>
          <a:p>
            <a:r>
              <a:rPr lang="zh-CN" altLang="zh-CN" sz="1600">
                <a:latin typeface="Calibri" pitchFamily="34" charset="0"/>
                <a:sym typeface="+mn-ea"/>
              </a:rPr>
              <a:t>          </a:t>
            </a:r>
            <a:r>
              <a:rPr lang="zh-CN" altLang="zh-CN" sz="1600">
                <a:latin typeface="Calibri" pitchFamily="34" charset="0"/>
              </a:rPr>
              <a:t>专业技术人员职业资格继续教育</a:t>
            </a:r>
          </a:p>
          <a:p>
            <a:endParaRPr lang="zh-CN" altLang="zh-CN" sz="1600">
              <a:latin typeface="Calibri" pitchFamily="34" charset="0"/>
            </a:endParaRPr>
          </a:p>
          <a:p>
            <a:endParaRPr lang="en-US" altLang="zh-CN" sz="400">
              <a:latin typeface="Calibri" pitchFamily="34" charset="0"/>
            </a:endParaRPr>
          </a:p>
          <a:p>
            <a:r>
              <a:rPr lang="zh-CN" altLang="zh-CN" sz="1600">
                <a:latin typeface="Calibri" pitchFamily="34" charset="0"/>
              </a:rPr>
              <a:t>职业资格具体范围，以人力资源社会保障部公布的国家职业资格目录为准。</a:t>
            </a:r>
          </a:p>
        </p:txBody>
      </p:sp>
      <p:sp>
        <p:nvSpPr>
          <p:cNvPr id="32780" name="矩形 11"/>
          <p:cNvSpPr>
            <a:spLocks noChangeArrowheads="1"/>
          </p:cNvSpPr>
          <p:nvPr/>
        </p:nvSpPr>
        <p:spPr bwMode="auto">
          <a:xfrm>
            <a:off x="4356100" y="2631017"/>
            <a:ext cx="4337050" cy="1815882"/>
          </a:xfrm>
          <a:prstGeom prst="rect">
            <a:avLst/>
          </a:prstGeom>
          <a:noFill/>
          <a:ln w="9525">
            <a:noFill/>
            <a:miter lim="800000"/>
            <a:headEnd/>
            <a:tailEnd/>
          </a:ln>
        </p:spPr>
        <p:txBody>
          <a:bodyPr>
            <a:spAutoFit/>
          </a:bodyPr>
          <a:lstStyle/>
          <a:p>
            <a:r>
              <a:rPr lang="zh-CN" altLang="zh-CN" sz="1600">
                <a:latin typeface="Calibri" pitchFamily="34" charset="0"/>
              </a:rPr>
              <a:t>学历（学位）继续教育</a:t>
            </a:r>
            <a:r>
              <a:rPr lang="zh-CN" altLang="en-US" sz="1600">
                <a:latin typeface="Calibri" pitchFamily="34" charset="0"/>
              </a:rPr>
              <a:t>：</a:t>
            </a:r>
            <a:r>
              <a:rPr lang="zh-CN" altLang="zh-CN" sz="1600">
                <a:latin typeface="Calibri" pitchFamily="34" charset="0"/>
              </a:rPr>
              <a:t>每月</a:t>
            </a:r>
            <a:r>
              <a:rPr lang="en-US" altLang="zh-CN" sz="1600">
                <a:latin typeface="Calibri" pitchFamily="34" charset="0"/>
              </a:rPr>
              <a:t>400</a:t>
            </a:r>
            <a:r>
              <a:rPr lang="zh-CN" altLang="zh-CN" sz="1600">
                <a:latin typeface="Calibri" pitchFamily="34" charset="0"/>
              </a:rPr>
              <a:t>元；</a:t>
            </a:r>
          </a:p>
          <a:p>
            <a:r>
              <a:rPr lang="zh-CN" altLang="zh-CN" sz="1600">
                <a:latin typeface="Calibri" pitchFamily="34" charset="0"/>
              </a:rPr>
              <a:t>职业资格继续教育：</a:t>
            </a:r>
            <a:r>
              <a:rPr lang="en-US" altLang="zh-CN" sz="1600">
                <a:latin typeface="Calibri" pitchFamily="34" charset="0"/>
              </a:rPr>
              <a:t>3600</a:t>
            </a:r>
            <a:r>
              <a:rPr lang="zh-CN" altLang="zh-CN" sz="1600">
                <a:latin typeface="Calibri" pitchFamily="34" charset="0"/>
              </a:rPr>
              <a:t>元</a:t>
            </a:r>
            <a:r>
              <a:rPr lang="en-US" altLang="zh-CN" sz="1600">
                <a:latin typeface="Calibri" pitchFamily="34" charset="0"/>
              </a:rPr>
              <a:t>/</a:t>
            </a:r>
            <a:r>
              <a:rPr lang="zh-CN" altLang="en-US" sz="1600">
                <a:latin typeface="Calibri" pitchFamily="34" charset="0"/>
              </a:rPr>
              <a:t>年</a:t>
            </a:r>
            <a:r>
              <a:rPr lang="zh-CN" altLang="zh-CN" sz="1600">
                <a:latin typeface="Calibri" pitchFamily="34" charset="0"/>
              </a:rPr>
              <a:t>。</a:t>
            </a:r>
            <a:endParaRPr lang="en-US" altLang="zh-CN" sz="1600">
              <a:latin typeface="Calibri" pitchFamily="34" charset="0"/>
            </a:endParaRPr>
          </a:p>
          <a:p>
            <a:endParaRPr lang="zh-CN" altLang="zh-CN" sz="1600">
              <a:latin typeface="Calibri" pitchFamily="34" charset="0"/>
            </a:endParaRPr>
          </a:p>
          <a:p>
            <a:r>
              <a:rPr lang="zh-CN" altLang="zh-CN" sz="1600" b="1">
                <a:latin typeface="Calibri" pitchFamily="34" charset="0"/>
              </a:rPr>
              <a:t>例外：</a:t>
            </a:r>
            <a:r>
              <a:rPr lang="zh-CN" altLang="zh-CN" sz="1600">
                <a:latin typeface="Calibri" pitchFamily="34" charset="0"/>
              </a:rPr>
              <a:t>如果子女已就业，且正在接受本科以下学历继续教育，可以由父母选择按照子女教育扣除，也可以由子女本人选择按照继续教育扣除。</a:t>
            </a:r>
          </a:p>
        </p:txBody>
      </p:sp>
      <p:sp>
        <p:nvSpPr>
          <p:cNvPr id="21" name="TextBox 20"/>
          <p:cNvSpPr txBox="1"/>
          <p:nvPr/>
        </p:nvSpPr>
        <p:spPr>
          <a:xfrm>
            <a:off x="7500958" y="5357826"/>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62" y="266703"/>
            <a:ext cx="47228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总体情况</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专项附加扣除政策的条件和标准</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69" y="423346"/>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46"/>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46"/>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19" y="840317"/>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3" name="组合 13"/>
          <p:cNvGrpSpPr>
            <a:grpSpLocks/>
          </p:cNvGrpSpPr>
          <p:nvPr/>
        </p:nvGrpSpPr>
        <p:grpSpPr bwMode="auto">
          <a:xfrm>
            <a:off x="3059113" y="933452"/>
            <a:ext cx="1136650" cy="1515533"/>
            <a:chOff x="4535488" y="2578100"/>
            <a:chExt cx="1514475" cy="1516063"/>
          </a:xfrm>
        </p:grpSpPr>
        <p:sp>
          <p:nvSpPr>
            <p:cNvPr id="33807" name="任意多边形 15"/>
            <p:cNvSpPr>
              <a:spLocks noChangeArrowheads="1"/>
            </p:cNvSpPr>
            <p:nvPr/>
          </p:nvSpPr>
          <p:spPr bwMode="auto">
            <a:xfrm rot="16200000" flipH="1">
              <a:off x="4534694" y="2578894"/>
              <a:ext cx="1514475" cy="1512887"/>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7 h 1845129"/>
                <a:gd name="T12" fmla="*/ 359204 w 1845129"/>
                <a:gd name="T13" fmla="*/ 1512887 h 1845129"/>
                <a:gd name="T14" fmla="*/ 0 w 1845129"/>
                <a:gd name="T15" fmla="*/ 1154059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round/>
              <a:headEnd/>
              <a:tailEnd/>
            </a:ln>
          </p:spPr>
          <p:txBody>
            <a:bodyPr anchor="ctr"/>
            <a:lstStyle/>
            <a:p>
              <a:endParaRPr lang="zh-CN" altLang="en-US"/>
            </a:p>
          </p:txBody>
        </p:sp>
        <p:sp>
          <p:nvSpPr>
            <p:cNvPr id="33808" name="矩形 16"/>
            <p:cNvSpPr>
              <a:spLocks noChangeArrowheads="1"/>
            </p:cNvSpPr>
            <p:nvPr/>
          </p:nvSpPr>
          <p:spPr bwMode="auto">
            <a:xfrm rot="16200000" flipH="1">
              <a:off x="4895850" y="2940050"/>
              <a:ext cx="1154113" cy="1154113"/>
            </a:xfrm>
            <a:prstGeom prst="rect">
              <a:avLst/>
            </a:prstGeom>
            <a:solidFill>
              <a:srgbClr val="FFFFFF"/>
            </a:solidFill>
            <a:ln w="12700">
              <a:solidFill>
                <a:schemeClr val="tx2"/>
              </a:solidFill>
              <a:bevel/>
              <a:headEnd/>
              <a:tailEnd/>
            </a:ln>
          </p:spPr>
          <p:txBody>
            <a:bodyPr vert="eaVert" anchor="ctr"/>
            <a:lstStyle/>
            <a:p>
              <a:pPr algn="ctr"/>
              <a:endParaRPr lang="zh-CN" altLang="zh-CN">
                <a:solidFill>
                  <a:srgbClr val="FFFFFF"/>
                </a:solidFill>
                <a:latin typeface="宋体" pitchFamily="2" charset="-122"/>
                <a:sym typeface="宋体" pitchFamily="2" charset="-122"/>
              </a:endParaRPr>
            </a:p>
          </p:txBody>
        </p:sp>
        <p:sp>
          <p:nvSpPr>
            <p:cNvPr id="33809" name="文本框 13"/>
            <p:cNvSpPr txBox="1">
              <a:spLocks noChangeArrowheads="1"/>
            </p:cNvSpPr>
            <p:nvPr/>
          </p:nvSpPr>
          <p:spPr bwMode="auto">
            <a:xfrm>
              <a:off x="5025552" y="3057797"/>
              <a:ext cx="929520" cy="708134"/>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起止</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时间</a:t>
              </a:r>
            </a:p>
          </p:txBody>
        </p:sp>
      </p:grpSp>
      <p:grpSp>
        <p:nvGrpSpPr>
          <p:cNvPr id="7" name="组合 19"/>
          <p:cNvGrpSpPr>
            <a:grpSpLocks/>
          </p:cNvGrpSpPr>
          <p:nvPr/>
        </p:nvGrpSpPr>
        <p:grpSpPr bwMode="auto">
          <a:xfrm>
            <a:off x="4262438" y="954617"/>
            <a:ext cx="1144587" cy="1513416"/>
            <a:chOff x="6138251" y="2599440"/>
            <a:chExt cx="1527787" cy="1514475"/>
          </a:xfrm>
        </p:grpSpPr>
        <p:sp>
          <p:nvSpPr>
            <p:cNvPr id="33805" name="任意多边形 7"/>
            <p:cNvSpPr>
              <a:spLocks noChangeArrowheads="1"/>
            </p:cNvSpPr>
            <p:nvPr/>
          </p:nvSpPr>
          <p:spPr bwMode="auto">
            <a:xfrm rot="5400000">
              <a:off x="6152356" y="2600234"/>
              <a:ext cx="1514475" cy="1512888"/>
            </a:xfrm>
            <a:custGeom>
              <a:avLst/>
              <a:gdLst>
                <a:gd name="T0" fmla="*/ 0 w 1845129"/>
                <a:gd name="T1" fmla="*/ 0 h 1845129"/>
                <a:gd name="T2" fmla="*/ 1155271 w 1845129"/>
                <a:gd name="T3" fmla="*/ 0 h 1845129"/>
                <a:gd name="T4" fmla="*/ 1514475 w 1845129"/>
                <a:gd name="T5" fmla="*/ 358828 h 1845129"/>
                <a:gd name="T6" fmla="*/ 1514475 w 1845129"/>
                <a:gd name="T7" fmla="*/ 360699 h 1845129"/>
                <a:gd name="T8" fmla="*/ 361076 w 1845129"/>
                <a:gd name="T9" fmla="*/ 360699 h 1845129"/>
                <a:gd name="T10" fmla="*/ 361076 w 1845129"/>
                <a:gd name="T11" fmla="*/ 1512888 h 1845129"/>
                <a:gd name="T12" fmla="*/ 359204 w 1845129"/>
                <a:gd name="T13" fmla="*/ 1512888 h 1845129"/>
                <a:gd name="T14" fmla="*/ 0 w 1845129"/>
                <a:gd name="T15" fmla="*/ 1154060 h 1845129"/>
                <a:gd name="T16" fmla="*/ 0 60000 65536"/>
                <a:gd name="T17" fmla="*/ 0 60000 65536"/>
                <a:gd name="T18" fmla="*/ 0 60000 65536"/>
                <a:gd name="T19" fmla="*/ 0 60000 65536"/>
                <a:gd name="T20" fmla="*/ 0 60000 65536"/>
                <a:gd name="T21" fmla="*/ 0 60000 65536"/>
                <a:gd name="T22" fmla="*/ 0 60000 65536"/>
                <a:gd name="T23" fmla="*/ 0 60000 65536"/>
                <a:gd name="T24" fmla="*/ 0 w 1845129"/>
                <a:gd name="T25" fmla="*/ 0 h 1845129"/>
                <a:gd name="T26" fmla="*/ 1845129 w 1845129"/>
                <a:gd name="T27" fmla="*/ 1845129 h 1845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solidFill>
                <a:schemeClr val="tx2"/>
              </a:solidFill>
              <a:round/>
              <a:headEnd/>
              <a:tailEnd/>
            </a:ln>
          </p:spPr>
          <p:txBody>
            <a:bodyPr anchor="ctr"/>
            <a:lstStyle/>
            <a:p>
              <a:endParaRPr lang="zh-CN" altLang="en-US"/>
            </a:p>
          </p:txBody>
        </p:sp>
        <p:sp>
          <p:nvSpPr>
            <p:cNvPr id="33806" name="矩形 8"/>
            <p:cNvSpPr>
              <a:spLocks noChangeArrowheads="1"/>
            </p:cNvSpPr>
            <p:nvPr/>
          </p:nvSpPr>
          <p:spPr bwMode="auto">
            <a:xfrm rot="5400000">
              <a:off x="6139045" y="2947052"/>
              <a:ext cx="1154114" cy="1155701"/>
            </a:xfrm>
            <a:prstGeom prst="rect">
              <a:avLst/>
            </a:prstGeom>
            <a:solidFill>
              <a:srgbClr val="FFFFFF"/>
            </a:solidFill>
            <a:ln w="12700">
              <a:solidFill>
                <a:schemeClr val="tx2"/>
              </a:solidFill>
              <a:bevel/>
              <a:headEnd/>
              <a:tailEnd/>
            </a:ln>
          </p:spPr>
          <p:txBody>
            <a:bodyPr rot="10800000" vert="eaVert" anchor="ctr"/>
            <a:lstStyle/>
            <a:p>
              <a:pPr algn="ctr"/>
              <a:endParaRPr lang="zh-CN" altLang="zh-CN">
                <a:solidFill>
                  <a:srgbClr val="FFFFFF"/>
                </a:solidFill>
                <a:latin typeface="宋体" pitchFamily="2" charset="-122"/>
                <a:sym typeface="宋体" pitchFamily="2" charset="-122"/>
              </a:endParaRPr>
            </a:p>
          </p:txBody>
        </p:sp>
      </p:grpSp>
      <p:sp>
        <p:nvSpPr>
          <p:cNvPr id="33800" name="文本框 13"/>
          <p:cNvSpPr txBox="1">
            <a:spLocks noChangeArrowheads="1"/>
          </p:cNvSpPr>
          <p:nvPr/>
        </p:nvSpPr>
        <p:spPr bwMode="auto">
          <a:xfrm>
            <a:off x="4327543" y="1411817"/>
            <a:ext cx="697627" cy="707886"/>
          </a:xfrm>
          <a:prstGeom prst="rect">
            <a:avLst/>
          </a:prstGeom>
          <a:noFill/>
          <a:ln w="9525">
            <a:noFill/>
            <a:miter lim="800000"/>
            <a:headEnd/>
            <a:tailEnd/>
          </a:ln>
        </p:spPr>
        <p:txBody>
          <a:bodyPr wrap="none">
            <a:spAutoFit/>
          </a:bodyPr>
          <a:lstStyle/>
          <a:p>
            <a:r>
              <a:rPr lang="zh-CN" altLang="en-US" sz="2000" b="1">
                <a:solidFill>
                  <a:schemeClr val="tx2"/>
                </a:solidFill>
                <a:latin typeface="微软雅黑" pitchFamily="34" charset="-122"/>
                <a:ea typeface="微软雅黑" pitchFamily="34" charset="-122"/>
              </a:rPr>
              <a:t>备查</a:t>
            </a:r>
            <a:endParaRPr lang="en-US" altLang="zh-CN" sz="2000" b="1">
              <a:solidFill>
                <a:schemeClr val="tx2"/>
              </a:solidFill>
              <a:latin typeface="微软雅黑" pitchFamily="34" charset="-122"/>
              <a:ea typeface="微软雅黑" pitchFamily="34" charset="-122"/>
            </a:endParaRPr>
          </a:p>
          <a:p>
            <a:r>
              <a:rPr lang="zh-CN" altLang="en-US" sz="2000" b="1">
                <a:solidFill>
                  <a:schemeClr val="tx2"/>
                </a:solidFill>
                <a:latin typeface="微软雅黑" pitchFamily="34" charset="-122"/>
                <a:ea typeface="微软雅黑" pitchFamily="34" charset="-122"/>
              </a:rPr>
              <a:t>资料</a:t>
            </a:r>
            <a:endParaRPr lang="en-US" altLang="zh-CN" sz="2000" b="1">
              <a:solidFill>
                <a:schemeClr val="tx2"/>
              </a:solidFill>
              <a:latin typeface="微软雅黑" pitchFamily="34" charset="-122"/>
              <a:ea typeface="微软雅黑" pitchFamily="34" charset="-122"/>
            </a:endParaRPr>
          </a:p>
        </p:txBody>
      </p:sp>
      <p:grpSp>
        <p:nvGrpSpPr>
          <p:cNvPr id="8" name="组合 38"/>
          <p:cNvGrpSpPr/>
          <p:nvPr/>
        </p:nvGrpSpPr>
        <p:grpSpPr>
          <a:xfrm>
            <a:off x="225199" y="932725"/>
            <a:ext cx="1090253" cy="127096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646800"/>
            </a:xfrm>
            <a:prstGeom prst="rect">
              <a:avLst/>
            </a:prstGeom>
            <a:noFill/>
            <a:ln w="38100">
              <a:noFill/>
            </a:ln>
          </p:spPr>
          <p:txBody>
            <a:bodyPr>
              <a:spAutoFit/>
            </a:bodyPr>
            <a:lstStyle/>
            <a:p>
              <a:pPr algn="ctr" eaLnBrk="0" fontAlgn="auto" hangingPunct="0">
                <a:lnSpc>
                  <a:spcPct val="120000"/>
                </a:lnSpc>
                <a:spcBef>
                  <a:spcPts val="0"/>
                </a:spcBef>
                <a:spcAft>
                  <a:spcPts val="0"/>
                </a:spcAft>
                <a:defRPr/>
              </a:pPr>
              <a:r>
                <a:rPr lang="zh-CN" altLang="en-US" sz="2800" b="1" baseline="-3000" dirty="0">
                  <a:solidFill>
                    <a:schemeClr val="bg1"/>
                  </a:solidFill>
                  <a:latin typeface="+mn-lt"/>
                  <a:ea typeface="微软雅黑" panose="020B0503020204020204" pitchFamily="34" charset="-122"/>
                  <a:cs typeface="Arial" panose="020B0604020202020204" pitchFamily="34" charset="0"/>
                </a:rPr>
                <a:t>继续教育</a:t>
              </a:r>
            </a:p>
          </p:txBody>
        </p:sp>
      </p:grpSp>
      <p:cxnSp>
        <p:nvCxnSpPr>
          <p:cNvPr id="10" name="直接连接符 9"/>
          <p:cNvCxnSpPr/>
          <p:nvPr/>
        </p:nvCxnSpPr>
        <p:spPr>
          <a:xfrm>
            <a:off x="4211638" y="2565400"/>
            <a:ext cx="0" cy="4032251"/>
          </a:xfrm>
          <a:prstGeom prst="line">
            <a:avLst/>
          </a:prstGeom>
        </p:spPr>
        <p:style>
          <a:lnRef idx="1">
            <a:schemeClr val="accent1"/>
          </a:lnRef>
          <a:fillRef idx="0">
            <a:schemeClr val="accent1"/>
          </a:fillRef>
          <a:effectRef idx="0">
            <a:schemeClr val="accent1"/>
          </a:effectRef>
          <a:fontRef idx="minor">
            <a:schemeClr val="tx1"/>
          </a:fontRef>
        </p:style>
      </p:cxnSp>
      <p:sp>
        <p:nvSpPr>
          <p:cNvPr id="33803" name="矩形 10"/>
          <p:cNvSpPr>
            <a:spLocks noChangeArrowheads="1"/>
          </p:cNvSpPr>
          <p:nvPr/>
        </p:nvSpPr>
        <p:spPr bwMode="auto">
          <a:xfrm>
            <a:off x="179388" y="2631029"/>
            <a:ext cx="4013200" cy="2554545"/>
          </a:xfrm>
          <a:prstGeom prst="rect">
            <a:avLst/>
          </a:prstGeom>
          <a:noFill/>
          <a:ln w="9525">
            <a:noFill/>
            <a:miter lim="800000"/>
            <a:headEnd/>
            <a:tailEnd/>
          </a:ln>
        </p:spPr>
        <p:txBody>
          <a:bodyPr>
            <a:spAutoFit/>
          </a:bodyPr>
          <a:lstStyle/>
          <a:p>
            <a:r>
              <a:rPr lang="zh-CN" altLang="zh-CN" sz="1600">
                <a:latin typeface="Calibri" pitchFamily="34" charset="0"/>
              </a:rPr>
              <a:t>学历（学位）继续教育：入学的当月至教育结束的当月</a:t>
            </a:r>
          </a:p>
          <a:p>
            <a:r>
              <a:rPr lang="zh-CN" altLang="zh-CN" sz="1600">
                <a:latin typeface="Calibri" pitchFamily="34" charset="0"/>
              </a:rPr>
              <a:t>同一学历（学位）继续教育的扣除期限最长不能超过</a:t>
            </a:r>
            <a:r>
              <a:rPr lang="en-US" altLang="zh-CN" sz="1600">
                <a:latin typeface="Calibri" pitchFamily="34" charset="0"/>
              </a:rPr>
              <a:t>48</a:t>
            </a:r>
            <a:r>
              <a:rPr lang="zh-CN" altLang="zh-CN" sz="1600">
                <a:latin typeface="Calibri" pitchFamily="34" charset="0"/>
              </a:rPr>
              <a:t>个月。</a:t>
            </a:r>
            <a:endParaRPr lang="en-US" altLang="zh-CN" sz="1600">
              <a:latin typeface="Calibri" pitchFamily="34" charset="0"/>
            </a:endParaRPr>
          </a:p>
          <a:p>
            <a:endParaRPr lang="en-US" altLang="zh-CN" sz="1600">
              <a:latin typeface="Calibri" pitchFamily="34" charset="0"/>
            </a:endParaRPr>
          </a:p>
          <a:p>
            <a:r>
              <a:rPr lang="zh-CN" altLang="zh-CN" sz="1600">
                <a:latin typeface="Calibri" pitchFamily="34" charset="0"/>
              </a:rPr>
              <a:t>职业资格继续教育</a:t>
            </a:r>
            <a:r>
              <a:rPr lang="zh-CN" altLang="en-US" sz="1600">
                <a:latin typeface="Calibri" pitchFamily="34" charset="0"/>
              </a:rPr>
              <a:t>：</a:t>
            </a:r>
            <a:r>
              <a:rPr lang="zh-CN" altLang="zh-CN" sz="1600">
                <a:latin typeface="Calibri" pitchFamily="34" charset="0"/>
              </a:rPr>
              <a:t>取得相关职业资格继续教育证书上载明的发证（批准）日期的所属年度，即为可以扣除的年度。</a:t>
            </a:r>
          </a:p>
          <a:p>
            <a:r>
              <a:rPr lang="zh-CN" altLang="zh-CN" sz="1600" b="1">
                <a:latin typeface="Calibri" pitchFamily="34" charset="0"/>
              </a:rPr>
              <a:t>需要提醒的是</a:t>
            </a:r>
            <a:r>
              <a:rPr lang="zh-CN" altLang="zh-CN" sz="1600">
                <a:latin typeface="Calibri" pitchFamily="34" charset="0"/>
              </a:rPr>
              <a:t>，专扣政策从</a:t>
            </a:r>
            <a:r>
              <a:rPr lang="en-US" altLang="zh-CN" sz="1600">
                <a:latin typeface="Calibri" pitchFamily="34" charset="0"/>
              </a:rPr>
              <a:t>2019</a:t>
            </a:r>
            <a:r>
              <a:rPr lang="zh-CN" altLang="zh-CN" sz="1600">
                <a:latin typeface="Calibri" pitchFamily="34" charset="0"/>
              </a:rPr>
              <a:t>年</a:t>
            </a:r>
            <a:r>
              <a:rPr lang="en-US" altLang="zh-CN" sz="1600">
                <a:latin typeface="Calibri" pitchFamily="34" charset="0"/>
              </a:rPr>
              <a:t>1</a:t>
            </a:r>
            <a:r>
              <a:rPr lang="zh-CN" altLang="zh-CN" sz="1600">
                <a:latin typeface="Calibri" pitchFamily="34" charset="0"/>
              </a:rPr>
              <a:t>月</a:t>
            </a:r>
            <a:r>
              <a:rPr lang="en-US" altLang="zh-CN" sz="1600">
                <a:latin typeface="Calibri" pitchFamily="34" charset="0"/>
              </a:rPr>
              <a:t>1</a:t>
            </a:r>
            <a:r>
              <a:rPr lang="zh-CN" altLang="zh-CN" sz="1600">
                <a:latin typeface="Calibri" pitchFamily="34" charset="0"/>
              </a:rPr>
              <a:t>日开始实施，该证书应当为</a:t>
            </a:r>
            <a:r>
              <a:rPr lang="en-US" altLang="zh-CN" sz="1600">
                <a:latin typeface="Calibri" pitchFamily="34" charset="0"/>
              </a:rPr>
              <a:t>2019</a:t>
            </a:r>
            <a:r>
              <a:rPr lang="zh-CN" altLang="en-US" sz="1600">
                <a:latin typeface="Calibri" pitchFamily="34" charset="0"/>
              </a:rPr>
              <a:t>年后取得</a:t>
            </a:r>
            <a:endParaRPr lang="zh-CN" altLang="zh-CN" sz="1600">
              <a:latin typeface="Calibri" pitchFamily="34" charset="0"/>
            </a:endParaRPr>
          </a:p>
        </p:txBody>
      </p:sp>
      <p:sp>
        <p:nvSpPr>
          <p:cNvPr id="33804" name="矩形 11"/>
          <p:cNvSpPr>
            <a:spLocks noChangeArrowheads="1"/>
          </p:cNvSpPr>
          <p:nvPr/>
        </p:nvSpPr>
        <p:spPr bwMode="auto">
          <a:xfrm>
            <a:off x="4356100" y="2660663"/>
            <a:ext cx="4032250" cy="830997"/>
          </a:xfrm>
          <a:prstGeom prst="rect">
            <a:avLst/>
          </a:prstGeom>
          <a:noFill/>
          <a:ln w="9525">
            <a:noFill/>
            <a:miter lim="800000"/>
            <a:headEnd/>
            <a:tailEnd/>
          </a:ln>
        </p:spPr>
        <p:txBody>
          <a:bodyPr>
            <a:spAutoFit/>
          </a:bodyPr>
          <a:lstStyle/>
          <a:p>
            <a:r>
              <a:rPr lang="zh-CN" altLang="en-US" sz="1600">
                <a:latin typeface="Calibri" pitchFamily="34" charset="0"/>
              </a:rPr>
              <a:t>职业资格继续教育：</a:t>
            </a:r>
          </a:p>
          <a:p>
            <a:endParaRPr lang="zh-CN" altLang="en-US" sz="1600">
              <a:latin typeface="Calibri" pitchFamily="34" charset="0"/>
            </a:endParaRPr>
          </a:p>
          <a:p>
            <a:r>
              <a:rPr lang="zh-CN" altLang="en-US" sz="1600">
                <a:latin typeface="Calibri" pitchFamily="34" charset="0"/>
              </a:rPr>
              <a:t>技能人员、专业技术人员职业资格证书等</a:t>
            </a:r>
            <a:endParaRPr lang="zh-CN" altLang="zh-CN" sz="1600">
              <a:latin typeface="Calibri" pitchFamily="34" charset="0"/>
            </a:endParaRPr>
          </a:p>
        </p:txBody>
      </p:sp>
      <p:sp>
        <p:nvSpPr>
          <p:cNvPr id="21" name="TextBox 20"/>
          <p:cNvSpPr txBox="1"/>
          <p:nvPr/>
        </p:nvSpPr>
        <p:spPr>
          <a:xfrm>
            <a:off x="7500958" y="5357826"/>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7" y="266703"/>
            <a:ext cx="4938713" cy="505884"/>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fontAlgn="auto">
              <a:spcAft>
                <a:spcPts val="0"/>
              </a:spcAft>
              <a:defRPr/>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专项附加扣除政策的</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操作方法</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填写电子模板</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L 形 3"/>
          <p:cNvSpPr/>
          <p:nvPr/>
        </p:nvSpPr>
        <p:spPr>
          <a:xfrm rot="13498344">
            <a:off x="400063" y="423342"/>
            <a:ext cx="144463"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L 形 4"/>
          <p:cNvSpPr/>
          <p:nvPr/>
        </p:nvSpPr>
        <p:spPr>
          <a:xfrm rot="13498344">
            <a:off x="534988" y="423342"/>
            <a:ext cx="144462"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L 形 5"/>
          <p:cNvSpPr/>
          <p:nvPr/>
        </p:nvSpPr>
        <p:spPr>
          <a:xfrm rot="13498344">
            <a:off x="265113" y="423342"/>
            <a:ext cx="144462"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3" name="直接连接符 12"/>
          <p:cNvCxnSpPr/>
          <p:nvPr/>
        </p:nvCxnSpPr>
        <p:spPr>
          <a:xfrm>
            <a:off x="762013" y="840317"/>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53254" name="Picture 2"/>
          <p:cNvPicPr>
            <a:picLocks noChangeAspect="1" noChangeArrowheads="1"/>
          </p:cNvPicPr>
          <p:nvPr/>
        </p:nvPicPr>
        <p:blipFill>
          <a:blip r:embed="rId2" cstate="print"/>
          <a:srcRect/>
          <a:stretch>
            <a:fillRect/>
          </a:stretch>
        </p:blipFill>
        <p:spPr bwMode="auto">
          <a:xfrm>
            <a:off x="439738" y="840317"/>
            <a:ext cx="7929562" cy="5975349"/>
          </a:xfrm>
          <a:prstGeom prst="rect">
            <a:avLst/>
          </a:prstGeom>
          <a:noFill/>
          <a:ln w="9525">
            <a:noFill/>
            <a:miter lim="800000"/>
            <a:headEnd/>
            <a:tailEnd/>
          </a:ln>
        </p:spPr>
      </p:pic>
      <p:sp>
        <p:nvSpPr>
          <p:cNvPr id="8" name="TextBox 7"/>
          <p:cNvSpPr txBox="1"/>
          <p:nvPr/>
        </p:nvSpPr>
        <p:spPr>
          <a:xfrm>
            <a:off x="7858116" y="5643578"/>
            <a:ext cx="1285884" cy="461665"/>
          </a:xfrm>
          <a:prstGeom prst="rect">
            <a:avLst/>
          </a:prstGeom>
          <a:noFill/>
        </p:spPr>
        <p:txBody>
          <a:bodyPr wrap="square" rtlCol="0">
            <a:spAutoFit/>
          </a:bodyPr>
          <a:lstStyle/>
          <a:p>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  辅导培训使用以正式发布为准</a:t>
            </a:r>
          </a:p>
        </p:txBody>
      </p:sp>
    </p:spTree>
  </p:cSld>
  <p:clrMapOvr>
    <a:masterClrMapping/>
  </p:clrMapOvr>
  <p:transition spd="med" advTm="0">
    <p:fade/>
  </p:transition>
  <p:timing>
    <p:tnLst>
      <p:par>
        <p:cTn id="1" dur="indefinite" restart="never" nodeType="tmRoot"/>
      </p:par>
    </p:tnLst>
  </p:timing>
</p:sld>
</file>

<file path=ppt/theme/theme1.xml><?xml version="1.0" encoding="utf-8"?>
<a:theme xmlns:a="http://schemas.openxmlformats.org/drawingml/2006/main" name="1_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3385</Words>
  <Application>Microsoft Office PowerPoint</Application>
  <PresentationFormat>全屏显示(4:3)</PresentationFormat>
  <Paragraphs>370</Paragraphs>
  <Slides>41</Slides>
  <Notes>4</Notes>
  <HiddenSlides>0</HiddenSlides>
  <MMClips>0</MMClips>
  <ScaleCrop>false</ScaleCrop>
  <HeadingPairs>
    <vt:vector size="4" baseType="variant">
      <vt:variant>
        <vt:lpstr>主题</vt:lpstr>
      </vt:variant>
      <vt:variant>
        <vt:i4>1</vt:i4>
      </vt:variant>
      <vt:variant>
        <vt:lpstr>幻灯片标题</vt:lpstr>
      </vt:variant>
      <vt:variant>
        <vt:i4>41</vt:i4>
      </vt:variant>
    </vt:vector>
  </HeadingPairs>
  <TitlesOfParts>
    <vt:vector size="42" baseType="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cui</cp:lastModifiedBy>
  <cp:revision>13</cp:revision>
  <dcterms:created xsi:type="dcterms:W3CDTF">2018-12-18T02:41:35Z</dcterms:created>
  <dcterms:modified xsi:type="dcterms:W3CDTF">2018-12-19T13:23:22Z</dcterms:modified>
</cp:coreProperties>
</file>